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I3+NOHqWuuAc3zE9iGjcBWqOb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7" autoAdjust="0"/>
  </p:normalViewPr>
  <p:slideViewPr>
    <p:cSldViewPr snapToGrid="0">
      <p:cViewPr varScale="1">
        <p:scale>
          <a:sx n="33" d="100"/>
          <a:sy n="33" d="100"/>
        </p:scale>
        <p:origin x="11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8649" cy="465138"/>
          </a:xfrm>
          <a:prstGeom prst="rect">
            <a:avLst/>
          </a:prstGeom>
          <a:noFill/>
          <a:ln>
            <a:noFill/>
          </a:ln>
        </p:spPr>
        <p:txBody>
          <a:bodyPr spcFirstLastPara="1" wrap="square" lIns="93109" tIns="46542" rIns="93109" bIns="46542"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4" y="0"/>
            <a:ext cx="3038648" cy="465138"/>
          </a:xfrm>
          <a:prstGeom prst="rect">
            <a:avLst/>
          </a:prstGeom>
          <a:noFill/>
          <a:ln>
            <a:noFill/>
          </a:ln>
        </p:spPr>
        <p:txBody>
          <a:bodyPr spcFirstLastPara="1" wrap="square" lIns="93109" tIns="46542" rIns="93109" bIns="46542"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5"/>
            <a:ext cx="3038649" cy="465138"/>
          </a:xfrm>
          <a:prstGeom prst="rect">
            <a:avLst/>
          </a:prstGeom>
          <a:noFill/>
          <a:ln>
            <a:noFill/>
          </a:ln>
        </p:spPr>
        <p:txBody>
          <a:bodyPr spcFirstLastPara="1" wrap="square" lIns="93109" tIns="46542" rIns="93109" bIns="46542"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200"/>
            </a:pPr>
            <a:fld id="{00000000-1234-1234-1234-123412341234}" type="slidenum">
              <a:rPr lang="en-US" sz="1200" smtClean="0">
                <a:solidFill>
                  <a:schemeClr val="dk1"/>
                </a:solidFill>
              </a:rPr>
              <a:pPr algn="r">
                <a:buClr>
                  <a:schemeClr val="dk1"/>
                </a:buCl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Please remember to fill in the red text areas with your school’s information.</a:t>
            </a:r>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endParaRPr>
              <a:latin typeface="Arial"/>
              <a:ea typeface="Arial"/>
              <a:cs typeface="Arial"/>
              <a:sym typeface="Arial"/>
            </a:endParaRPr>
          </a:p>
          <a:p>
            <a:pPr marL="0" indent="0">
              <a:spcBef>
                <a:spcPts val="0"/>
              </a:spcBef>
              <a:buClr>
                <a:schemeClr val="dk1"/>
              </a:buClr>
              <a:buSzPts val="1200"/>
            </a:pPr>
            <a:r>
              <a:rPr lang="en-US" i="1">
                <a:latin typeface="Arial"/>
                <a:ea typeface="Arial"/>
                <a:cs typeface="Arial"/>
                <a:sym typeface="Arial"/>
              </a:rPr>
              <a:t>(Assurance 11c)</a:t>
            </a:r>
            <a:endParaRPr i="1"/>
          </a:p>
          <a:p>
            <a:pPr marL="0" indent="0">
              <a:spcBef>
                <a:spcPts val="363"/>
              </a:spcBef>
            </a:pPr>
            <a:endParaRPr/>
          </a:p>
        </p:txBody>
      </p:sp>
      <p:sp>
        <p:nvSpPr>
          <p:cNvPr id="150" name="Google Shape;150;p1: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0: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Assessments—Add specific information on the assessments administered at the school</a:t>
            </a:r>
            <a:endParaRPr/>
          </a:p>
          <a:p>
            <a:pPr marL="0" indent="0">
              <a:spcBef>
                <a:spcPts val="363"/>
              </a:spcBef>
            </a:pPr>
            <a:endParaRPr/>
          </a:p>
          <a:p>
            <a:pPr marL="0" indent="0">
              <a:spcBef>
                <a:spcPts val="363"/>
              </a:spcBef>
            </a:pPr>
            <a:r>
              <a:rPr lang="en-US"/>
              <a:t>Below is an outline the Alachua County Progress Monitoring cycle for 2021-2022.</a:t>
            </a:r>
            <a:endParaRPr/>
          </a:p>
          <a:p>
            <a:pPr marL="0" indent="0">
              <a:spcBef>
                <a:spcPts val="363"/>
              </a:spcBef>
            </a:pPr>
            <a:endParaRPr/>
          </a:p>
          <a:p>
            <a:pPr marL="0" indent="0">
              <a:spcBef>
                <a:spcPts val="363"/>
              </a:spcBef>
            </a:pPr>
            <a:endParaRPr/>
          </a:p>
          <a:p>
            <a:pPr marL="0" indent="0">
              <a:spcBef>
                <a:spcPts val="363"/>
              </a:spcBef>
            </a:pPr>
            <a:r>
              <a:rPr lang="en-US" i="1"/>
              <a:t>(Assurance 11c &amp; d)</a:t>
            </a:r>
            <a:endParaRPr/>
          </a:p>
          <a:p>
            <a:pPr marL="0" indent="0">
              <a:spcBef>
                <a:spcPts val="363"/>
              </a:spcBef>
            </a:pPr>
            <a:endParaRPr i="1"/>
          </a:p>
          <a:p>
            <a:pPr marL="460583" indent="-230292">
              <a:spcBef>
                <a:spcPts val="363"/>
              </a:spcBef>
            </a:pPr>
            <a:r>
              <a:rPr lang="en-US" b="1"/>
              <a:t>K-5 ELA Tools:</a:t>
            </a:r>
            <a:endParaRPr/>
          </a:p>
          <a:p>
            <a:pPr marL="460583" indent="-230292">
              <a:spcBef>
                <a:spcPts val="363"/>
              </a:spcBef>
            </a:pPr>
            <a:r>
              <a:rPr lang="en-US" b="1"/>
              <a:t>FLKRS </a:t>
            </a:r>
            <a:r>
              <a:rPr lang="en-US"/>
              <a:t>(K only - statutorily required during the first 30 days of school)</a:t>
            </a:r>
            <a:endParaRPr/>
          </a:p>
          <a:p>
            <a:pPr marL="460583" indent="-230292">
              <a:spcBef>
                <a:spcPts val="363"/>
              </a:spcBef>
            </a:pPr>
            <a:r>
              <a:rPr lang="en-US" b="1"/>
              <a:t>DIBELS</a:t>
            </a:r>
            <a:r>
              <a:rPr lang="en-US"/>
              <a:t> (ALL students in grades K-5, three times per year--beginning, middle, end)</a:t>
            </a:r>
            <a:endParaRPr/>
          </a:p>
          <a:p>
            <a:pPr marL="921167" lvl="1" indent="-230292">
              <a:spcBef>
                <a:spcPts val="363"/>
              </a:spcBef>
            </a:pPr>
            <a:r>
              <a:rPr lang="en-US"/>
              <a:t>Students who are working below expectation should have more frequent fluency measures--more to come</a:t>
            </a:r>
            <a:endParaRPr/>
          </a:p>
          <a:p>
            <a:pPr marL="460583" indent="-230292">
              <a:spcBef>
                <a:spcPts val="363"/>
              </a:spcBef>
            </a:pPr>
            <a:r>
              <a:rPr lang="en-US" b="1"/>
              <a:t>AIMS</a:t>
            </a:r>
            <a:r>
              <a:rPr lang="en-US"/>
              <a:t> (Grades 2-5,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Benchmark Advance Assessments--the frequency and how they are implemented are up to the school</a:t>
            </a:r>
            <a:endParaRPr/>
          </a:p>
          <a:p>
            <a:pPr marL="460583" indent="-230292">
              <a:spcBef>
                <a:spcPts val="363"/>
              </a:spcBef>
            </a:pPr>
            <a:r>
              <a:rPr lang="en-US" b="1"/>
              <a:t>K-5 Math Tools:</a:t>
            </a:r>
            <a:endParaRPr/>
          </a:p>
          <a:p>
            <a:pPr marL="460583" indent="-230292">
              <a:spcBef>
                <a:spcPts val="363"/>
              </a:spcBef>
            </a:pPr>
            <a:r>
              <a:rPr lang="en-US" b="1"/>
              <a:t>AIMS</a:t>
            </a:r>
            <a:r>
              <a:rPr lang="en-US"/>
              <a:t> (Grades K-5, three times per year--Q1, Q2, Q3)</a:t>
            </a:r>
            <a:endParaRPr/>
          </a:p>
          <a:p>
            <a:pPr marL="460583" indent="-230292">
              <a:spcBef>
                <a:spcPts val="363"/>
              </a:spcBef>
            </a:pPr>
            <a:r>
              <a:rPr lang="en-US" b="1"/>
              <a:t>ISIP </a:t>
            </a:r>
            <a:r>
              <a:rPr lang="en-US"/>
              <a:t>(K-5, can be bimonthly or monthly (up to school) info on how to manage ISIP will be released soon</a:t>
            </a:r>
            <a:endParaRPr/>
          </a:p>
          <a:p>
            <a:pPr marL="460583" indent="-230292">
              <a:spcBef>
                <a:spcPts val="363"/>
              </a:spcBef>
            </a:pPr>
            <a:r>
              <a:rPr lang="en-US" b="1"/>
              <a:t>Formative Assessment Options:  </a:t>
            </a:r>
            <a:r>
              <a:rPr lang="en-US"/>
              <a:t>The expectation is for schools to use the Big Ideas Assessments--the frequency and how they are implemented are up to the school</a:t>
            </a:r>
            <a:endParaRPr/>
          </a:p>
          <a:p>
            <a:pPr marL="460583" indent="-230292">
              <a:spcBef>
                <a:spcPts val="363"/>
              </a:spcBef>
            </a:pPr>
            <a:r>
              <a:rPr lang="en-US" b="1"/>
              <a:t>3-5 Science Tool:</a:t>
            </a:r>
            <a:br>
              <a:rPr lang="en-US"/>
            </a:br>
            <a:endParaRPr/>
          </a:p>
          <a:p>
            <a:pPr marL="460583" indent="-230292">
              <a:spcBef>
                <a:spcPts val="363"/>
              </a:spcBef>
            </a:pPr>
            <a:r>
              <a:rPr lang="en-US" b="1"/>
              <a:t>AIMS</a:t>
            </a:r>
            <a:r>
              <a:rPr lang="en-US"/>
              <a:t> (Grades 3-5, three times per year--Q1, Q2, Q3)</a:t>
            </a:r>
            <a:endParaRPr/>
          </a:p>
          <a:p>
            <a:pPr marL="460583" indent="-230292">
              <a:spcBef>
                <a:spcPts val="363"/>
              </a:spcBef>
            </a:pPr>
            <a:r>
              <a:rPr lang="en-US" b="1"/>
              <a:t>Formative Assessment Options:  </a:t>
            </a:r>
            <a:r>
              <a:rPr lang="en-US"/>
              <a:t>The expectation is for schools to use the HMH Science Assessments--the frequency and how they are implemented are up to the school</a:t>
            </a:r>
            <a:endParaRPr/>
          </a:p>
          <a:p>
            <a:pPr marL="0" indent="0">
              <a:spcBef>
                <a:spcPts val="363"/>
              </a:spcBef>
            </a:pPr>
            <a:endParaRPr i="1"/>
          </a:p>
        </p:txBody>
      </p:sp>
      <p:sp>
        <p:nvSpPr>
          <p:cNvPr id="212" name="Google Shape;212;p10: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r>
              <a:rPr lang="en-US" i="1"/>
              <a:t>(Assurance 11c)</a:t>
            </a:r>
            <a:endParaRPr i="1"/>
          </a:p>
        </p:txBody>
      </p:sp>
      <p:sp>
        <p:nvSpPr>
          <p:cNvPr id="219" name="Google Shape;219;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1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ESSA requires meaningful involvement of parents in the decisions made at the school. Specifically, parents are required to be involved in the development, implementation, review and revisions of the Parent Involvement Policy, School-wide Plan (School Improvement Plan) and the Parent-School Compact. Parents are also required to be involved in the development of district wide policies. </a:t>
            </a:r>
            <a:endParaRPr/>
          </a:p>
          <a:p>
            <a:pPr marL="0" indent="0">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 schools’ and parents’ capacity for strong parent involvement and to help their children succeed.   Must be reviewed and revised annually with parents.</a:t>
            </a:r>
            <a:endParaRPr/>
          </a:p>
          <a:p>
            <a:pPr marL="742909" lvl="1" indent="-285733">
              <a:spcBef>
                <a:spcPts val="363"/>
              </a:spcBef>
            </a:pPr>
            <a:r>
              <a:rPr lang="en-US">
                <a:latin typeface="Arial"/>
                <a:ea typeface="Arial"/>
                <a:cs typeface="Arial"/>
                <a:sym typeface="Arial"/>
              </a:rPr>
              <a:t>Distribute a copy of the District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11a)</a:t>
            </a:r>
            <a:endParaRPr i="1"/>
          </a:p>
          <a:p>
            <a:pPr marL="742909" lvl="1" indent="-285733">
              <a:spcBef>
                <a:spcPts val="363"/>
              </a:spcBef>
            </a:pPr>
            <a:endParaRPr>
              <a:latin typeface="Arial"/>
              <a:ea typeface="Arial"/>
              <a:cs typeface="Arial"/>
              <a:sym typeface="Arial"/>
            </a:endParaRPr>
          </a:p>
          <a:p>
            <a:pPr marL="0" indent="0">
              <a:spcBef>
                <a:spcPts val="363"/>
              </a:spcBef>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42909" lvl="1" indent="-285733">
              <a:spcBef>
                <a:spcPts val="363"/>
              </a:spcBef>
            </a:pPr>
            <a:r>
              <a:rPr lang="en-US">
                <a:latin typeface="Arial"/>
                <a:ea typeface="Arial"/>
                <a:cs typeface="Arial"/>
                <a:sym typeface="Arial"/>
              </a:rPr>
              <a:t>Distribute a copy of the School Parent Involvement Policy and review.</a:t>
            </a:r>
            <a:endParaRPr/>
          </a:p>
          <a:p>
            <a:pPr marL="742909" lvl="1" indent="-285733">
              <a:spcBef>
                <a:spcPts val="363"/>
              </a:spcBef>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42909" lvl="1" indent="-285733">
              <a:spcBef>
                <a:spcPts val="363"/>
              </a:spcBef>
            </a:pPr>
            <a:r>
              <a:rPr lang="en-US" i="1">
                <a:latin typeface="Arial"/>
                <a:ea typeface="Arial"/>
                <a:cs typeface="Arial"/>
                <a:sym typeface="Arial"/>
              </a:rPr>
              <a:t>(Assurance 11b)</a:t>
            </a:r>
            <a:endParaRPr i="1"/>
          </a:p>
          <a:p>
            <a:pPr marL="0" indent="0">
              <a:spcBef>
                <a:spcPts val="363"/>
              </a:spcBef>
            </a:pPr>
            <a:endParaRPr b="1" u="sng">
              <a:latin typeface="Arial"/>
              <a:ea typeface="Arial"/>
              <a:cs typeface="Arial"/>
              <a:sym typeface="Arial"/>
            </a:endParaRPr>
          </a:p>
          <a:p>
            <a:pPr marL="0" indent="0">
              <a:spcBef>
                <a:spcPts val="363"/>
              </a:spcBef>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42909" lvl="1" indent="-285733">
              <a:spcBef>
                <a:spcPts val="363"/>
              </a:spcBef>
            </a:pPr>
            <a:r>
              <a:rPr lang="en-US">
                <a:latin typeface="Arial"/>
                <a:ea typeface="Arial"/>
                <a:cs typeface="Arial"/>
                <a:sym typeface="Arial"/>
              </a:rPr>
              <a:t>Distribute a copy of the School Parent Compact to review and discuss</a:t>
            </a:r>
            <a:endParaRPr/>
          </a:p>
          <a:p>
            <a:pPr marL="460583" lvl="1" indent="0">
              <a:spcBef>
                <a:spcPts val="363"/>
              </a:spcBef>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60583" lvl="1" indent="0">
              <a:spcBef>
                <a:spcPts val="363"/>
              </a:spcBef>
            </a:pPr>
            <a:r>
              <a:rPr lang="en-US" i="1">
                <a:latin typeface="Arial"/>
                <a:ea typeface="Arial"/>
                <a:cs typeface="Arial"/>
                <a:sym typeface="Arial"/>
              </a:rPr>
              <a:t>(Assurance 11c)</a:t>
            </a:r>
            <a:endParaRPr i="1"/>
          </a:p>
          <a:p>
            <a:pPr marL="0" indent="0">
              <a:spcBef>
                <a:spcPts val="363"/>
              </a:spcBef>
            </a:pPr>
            <a:endParaRPr/>
          </a:p>
        </p:txBody>
      </p:sp>
      <p:sp>
        <p:nvSpPr>
          <p:cNvPr id="226" name="Google Shape;226;p12: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i="1"/>
              <a:t>(Assurance 9)</a:t>
            </a:r>
            <a:endParaRPr i="1"/>
          </a:p>
        </p:txBody>
      </p:sp>
      <p:sp>
        <p:nvSpPr>
          <p:cNvPr id="232" name="Google Shape;232;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buClr>
                <a:schemeClr val="dk1"/>
              </a:buClr>
              <a:buSzPts val="1200"/>
            </a:pPr>
            <a:r>
              <a:rPr lang="en-US">
                <a:latin typeface="Arial"/>
                <a:ea typeface="Arial"/>
                <a:cs typeface="Arial"/>
                <a:sym typeface="Arial"/>
              </a:rPr>
              <a:t>Provide information on the specific committees that parents can be involved. Include the purpose, date and time of meetings. </a:t>
            </a:r>
            <a:endParaRPr/>
          </a:p>
          <a:p>
            <a:pPr marL="0" indent="0">
              <a:spcBef>
                <a:spcPts val="363"/>
              </a:spcBef>
            </a:pPr>
            <a:endParaRPr/>
          </a:p>
          <a:p>
            <a:pPr marL="0" indent="0">
              <a:spcBef>
                <a:spcPts val="363"/>
              </a:spcBef>
            </a:pPr>
            <a:r>
              <a:rPr lang="en-US"/>
              <a:t>Please inform families that a hard copy of the Title I Complaint Procedure is available in the PFRA notebook as well as on the Title I District Webpage.</a:t>
            </a:r>
            <a:endParaRPr/>
          </a:p>
          <a:p>
            <a:pPr marL="0" indent="0">
              <a:spcBef>
                <a:spcPts val="363"/>
              </a:spcBef>
            </a:pPr>
            <a:endParaRPr/>
          </a:p>
          <a:p>
            <a:pPr marL="0" indent="0">
              <a:spcBef>
                <a:spcPts val="363"/>
              </a:spcBef>
            </a:pPr>
            <a:r>
              <a:rPr lang="en-US" i="1"/>
              <a:t>(Assurances 11a, b, c, &amp; e)</a:t>
            </a:r>
            <a:endParaRPr i="1"/>
          </a:p>
        </p:txBody>
      </p:sp>
      <p:sp>
        <p:nvSpPr>
          <p:cNvPr id="239" name="Google Shape;239;p1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Inform parents about the various resources and materials available to them through the PFRA.</a:t>
            </a:r>
            <a:endParaRPr/>
          </a:p>
          <a:p>
            <a:pPr marL="0" indent="0">
              <a:spcBef>
                <a:spcPts val="363"/>
              </a:spcBef>
            </a:pPr>
            <a:r>
              <a:rPr lang="en-US">
                <a:latin typeface="Arial"/>
                <a:ea typeface="Arial"/>
                <a:cs typeface="Arial"/>
                <a:sym typeface="Arial"/>
              </a:rPr>
              <a:t>Inform them of the location of the PFRA and times when it is open to parents.</a:t>
            </a:r>
            <a:endParaRPr/>
          </a:p>
          <a:p>
            <a:pPr marL="0" indent="0">
              <a:spcBef>
                <a:spcPts val="363"/>
              </a:spcBef>
            </a:pPr>
            <a:r>
              <a:rPr lang="en-US">
                <a:latin typeface="Arial"/>
                <a:ea typeface="Arial"/>
                <a:cs typeface="Arial"/>
                <a:sym typeface="Arial"/>
              </a:rPr>
              <a:t>Give them an idea of what types and materials are available in the PFRA and what the check-out procedures are for your school.</a:t>
            </a:r>
            <a:endParaRPr/>
          </a:p>
          <a:p>
            <a:pPr marL="0" indent="0">
              <a:spcBef>
                <a:spcPts val="363"/>
              </a:spcBef>
            </a:pPr>
            <a:endParaRPr>
              <a:latin typeface="Arial"/>
              <a:ea typeface="Arial"/>
              <a:cs typeface="Arial"/>
              <a:sym typeface="Arial"/>
            </a:endParaRPr>
          </a:p>
          <a:p>
            <a:pPr marL="0" indent="0">
              <a:spcBef>
                <a:spcPts val="363"/>
              </a:spcBef>
            </a:pPr>
            <a:r>
              <a:rPr lang="en-US" i="1">
                <a:latin typeface="Arial"/>
                <a:ea typeface="Arial"/>
                <a:cs typeface="Arial"/>
                <a:sym typeface="Arial"/>
              </a:rPr>
              <a:t>(Assurance 11e)</a:t>
            </a:r>
            <a:endParaRPr i="1"/>
          </a:p>
          <a:p>
            <a:pPr marL="0" indent="0">
              <a:spcBef>
                <a:spcPts val="363"/>
              </a:spcBef>
            </a:pPr>
            <a:endParaRPr/>
          </a:p>
        </p:txBody>
      </p:sp>
      <p:sp>
        <p:nvSpPr>
          <p:cNvPr id="246" name="Google Shape;246;p1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a:latin typeface="Arial"/>
                <a:ea typeface="Arial"/>
                <a:cs typeface="Arial"/>
                <a:sym typeface="Arial"/>
              </a:rPr>
              <a:t>By taking an active role in Title I, you’ll show your child:</a:t>
            </a:r>
            <a:endParaRPr/>
          </a:p>
          <a:p>
            <a:pPr marL="0" indent="0">
              <a:spcBef>
                <a:spcPts val="363"/>
              </a:spcBef>
              <a:buClr>
                <a:schemeClr val="dk1"/>
              </a:buClr>
              <a:buSzPts val="1200"/>
              <a:buFont typeface="Arial"/>
              <a:buChar char="•"/>
            </a:pPr>
            <a:r>
              <a:rPr lang="en-US">
                <a:latin typeface="Arial"/>
                <a:ea typeface="Arial"/>
                <a:cs typeface="Arial"/>
                <a:sym typeface="Arial"/>
              </a:rPr>
              <a:t>How important he or she is to you</a:t>
            </a:r>
            <a:endParaRPr/>
          </a:p>
          <a:p>
            <a:pPr marL="0" indent="0">
              <a:spcBef>
                <a:spcPts val="363"/>
              </a:spcBef>
              <a:buClr>
                <a:schemeClr val="dk1"/>
              </a:buClr>
              <a:buSzPts val="1200"/>
              <a:buFont typeface="Arial"/>
              <a:buChar char="•"/>
            </a:pPr>
            <a:r>
              <a:rPr lang="en-US">
                <a:latin typeface="Arial"/>
                <a:ea typeface="Arial"/>
                <a:cs typeface="Arial"/>
                <a:sym typeface="Arial"/>
              </a:rPr>
              <a:t>How important education is to you</a:t>
            </a:r>
            <a:endParaRPr/>
          </a:p>
          <a:p>
            <a:pPr marL="0" indent="0">
              <a:spcBef>
                <a:spcPts val="363"/>
              </a:spcBef>
              <a:buClr>
                <a:schemeClr val="dk1"/>
              </a:buClr>
              <a:buSzPts val="1200"/>
              <a:buFont typeface="Arial"/>
              <a:buChar char="•"/>
            </a:pPr>
            <a:r>
              <a:rPr lang="en-US">
                <a:latin typeface="Arial"/>
                <a:ea typeface="Arial"/>
                <a:cs typeface="Arial"/>
                <a:sym typeface="Arial"/>
              </a:rPr>
              <a:t>That you and the school are a team</a:t>
            </a:r>
            <a:endParaRPr/>
          </a:p>
          <a:p>
            <a:pPr marL="0" indent="0">
              <a:spcBef>
                <a:spcPts val="363"/>
              </a:spcBef>
              <a:buClr>
                <a:schemeClr val="dk1"/>
              </a:buClr>
              <a:buSzPts val="1200"/>
            </a:pPr>
            <a:endParaRPr>
              <a:latin typeface="Arial"/>
              <a:ea typeface="Arial"/>
              <a:cs typeface="Arial"/>
              <a:sym typeface="Arial"/>
            </a:endParaRPr>
          </a:p>
          <a:p>
            <a:pPr marL="0" indent="0">
              <a:spcBef>
                <a:spcPts val="363"/>
              </a:spcBef>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indent="0">
              <a:spcBef>
                <a:spcPts val="363"/>
              </a:spcBef>
            </a:pPr>
            <a:endParaRPr/>
          </a:p>
        </p:txBody>
      </p:sp>
      <p:sp>
        <p:nvSpPr>
          <p:cNvPr id="253" name="Google Shape;253;p1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1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lvl="1" indent="0">
              <a:spcBef>
                <a:spcPts val="0"/>
              </a:spcBef>
              <a:buClr>
                <a:schemeClr val="dk1"/>
              </a:buClr>
              <a:buSzPts val="1200"/>
            </a:pPr>
            <a:r>
              <a:rPr lang="en-US">
                <a:latin typeface="Arial"/>
                <a:ea typeface="Arial"/>
                <a:cs typeface="Arial"/>
                <a:sym typeface="Arial"/>
              </a:rPr>
              <a:t>This slide may be removed if class visitation is not planned.</a:t>
            </a:r>
            <a:endParaRPr/>
          </a:p>
          <a:p>
            <a:pPr marL="0" indent="0">
              <a:spcBef>
                <a:spcPts val="363"/>
              </a:spcBef>
            </a:pPr>
            <a:endParaRPr/>
          </a:p>
        </p:txBody>
      </p:sp>
      <p:sp>
        <p:nvSpPr>
          <p:cNvPr id="261" name="Google Shape;261;p17: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273" name="Google Shape;273;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11c)</a:t>
            </a:r>
            <a:endParaRPr i="1"/>
          </a:p>
        </p:txBody>
      </p:sp>
      <p:sp>
        <p:nvSpPr>
          <p:cNvPr id="157" name="Google Shape;157;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3: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a:t>Read Slide</a:t>
            </a: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buClr>
                <a:schemeClr val="dk1"/>
              </a:buClr>
            </a:pPr>
            <a:r>
              <a:rPr lang="en-US" i="1"/>
              <a:t>(Assurance 11a)</a:t>
            </a:r>
            <a:endParaRPr/>
          </a:p>
          <a:p>
            <a:pPr marL="0" indent="0">
              <a:spcBef>
                <a:spcPts val="363"/>
              </a:spcBef>
            </a:pPr>
            <a:endParaRPr/>
          </a:p>
        </p:txBody>
      </p:sp>
      <p:sp>
        <p:nvSpPr>
          <p:cNvPr id="164" name="Google Shape;164;p3: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4: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r>
              <a:rPr lang="en-US" dirty="0">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dirty="0"/>
              <a:t>income status</a:t>
            </a:r>
            <a:r>
              <a:rPr lang="en-US" dirty="0">
                <a:latin typeface="Arial"/>
                <a:ea typeface="Arial"/>
                <a:cs typeface="Arial"/>
                <a:sym typeface="Arial"/>
              </a:rPr>
              <a:t> is only used to allocating and distributing funds.  Students are selected to receive direct Title I services if they have an academic need.</a:t>
            </a:r>
            <a:endParaRPr dirty="0"/>
          </a:p>
          <a:p>
            <a:pPr marL="0" indent="0">
              <a:spcBef>
                <a:spcPts val="363"/>
              </a:spcBef>
            </a:pPr>
            <a:endParaRPr dirty="0">
              <a:latin typeface="Arial"/>
              <a:ea typeface="Arial"/>
              <a:cs typeface="Arial"/>
              <a:sym typeface="Arial"/>
            </a:endParaRPr>
          </a:p>
          <a:p>
            <a:pPr marL="0" indent="0">
              <a:spcBef>
                <a:spcPts val="0"/>
              </a:spcBef>
            </a:pPr>
            <a:r>
              <a:rPr lang="en-US" b="1" u="sng" dirty="0">
                <a:latin typeface="Arial"/>
                <a:ea typeface="Arial"/>
                <a:cs typeface="Arial"/>
                <a:sym typeface="Arial"/>
              </a:rPr>
              <a:t>For Title I Schoolwide Programs:  </a:t>
            </a:r>
            <a:r>
              <a:rPr lang="en-US" dirty="0">
                <a:latin typeface="Arial"/>
                <a:ea typeface="Arial"/>
                <a:cs typeface="Arial"/>
                <a:sym typeface="Arial"/>
              </a:rPr>
              <a:t>Our students are in a Title I </a:t>
            </a:r>
            <a:r>
              <a:rPr lang="en-US" dirty="0"/>
              <a:t>Schoolwide</a:t>
            </a:r>
            <a:r>
              <a:rPr lang="en-US" dirty="0">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dirty="0">
                <a:latin typeface="Arial"/>
                <a:ea typeface="Arial"/>
                <a:cs typeface="Arial"/>
                <a:sym typeface="Arial"/>
              </a:rPr>
              <a:t>every parent/guardian of a student in our school is a Title I parent! </a:t>
            </a:r>
            <a:endParaRPr dirty="0"/>
          </a:p>
          <a:p>
            <a:pPr marL="0" indent="0">
              <a:spcBef>
                <a:spcPts val="0"/>
              </a:spcBef>
            </a:pPr>
            <a:r>
              <a:rPr lang="en-US" dirty="0">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dirty="0"/>
          </a:p>
          <a:p>
            <a:pPr marL="0" indent="0">
              <a:spcBef>
                <a:spcPts val="363"/>
              </a:spcBef>
            </a:pPr>
            <a:endParaRPr dirty="0"/>
          </a:p>
          <a:p>
            <a:pPr marL="0" indent="0">
              <a:spcBef>
                <a:spcPts val="363"/>
              </a:spcBef>
            </a:pPr>
            <a:r>
              <a:rPr lang="en-US" i="1" dirty="0"/>
              <a:t>(Assurance 11a)</a:t>
            </a:r>
            <a:endParaRPr i="1" dirty="0"/>
          </a:p>
        </p:txBody>
      </p:sp>
      <p:sp>
        <p:nvSpPr>
          <p:cNvPr id="171" name="Google Shape;171;p4: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5: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dirty="0">
                <a:latin typeface="Arial"/>
                <a:ea typeface="Arial"/>
                <a:cs typeface="Arial"/>
                <a:sym typeface="Arial"/>
              </a:rPr>
              <a:t>Describe your Title I program and what it looks like.  </a:t>
            </a:r>
            <a:r>
              <a:rPr lang="en-US" b="1" dirty="0">
                <a:latin typeface="Arial"/>
                <a:ea typeface="Arial"/>
                <a:cs typeface="Arial"/>
                <a:sym typeface="Arial"/>
              </a:rPr>
              <a:t>These funds have allowed us to hire 3 new Title 1 intervention providers who work with small groups of students to provide intensive interventions and an Instructional Intervention Coach to our campus; it has provided additional professional development so that our teachers have a comprehension understanding of the new FL BEST standards and how to successfully provide high level instruction to your children; it will also allow our school to provide Extended Day Interventions to students beginning in a couple months.  These are just a few of the areas that our Title 1 funds have been utilized in.</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Some of the activities planned for our school this year include: a Kindergarten expectations night, a K-2 Literacy Evening, a Parent Night where the new FL BEST Standards are shared, and a Summer Slide night at the end of the year to provide families with activities to keep their students active educationally over the summer.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These activities were selected based on Parent &amp; Family Input last Spring.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dirty="0">
              <a:latin typeface="Arial"/>
              <a:ea typeface="Arial"/>
              <a:cs typeface="Arial"/>
              <a:sym typeface="Arial"/>
            </a:endParaRPr>
          </a:p>
          <a:p>
            <a:pPr marL="0" indent="0">
              <a:spcBef>
                <a:spcPts val="363"/>
              </a:spcBef>
            </a:pPr>
            <a:endParaRPr i="1" dirty="0"/>
          </a:p>
          <a:p>
            <a:pPr marL="0" indent="0">
              <a:spcBef>
                <a:spcPts val="363"/>
              </a:spcBef>
            </a:pPr>
            <a:r>
              <a:rPr lang="en-US" i="1" dirty="0">
                <a:latin typeface="Arial"/>
                <a:ea typeface="Arial"/>
                <a:cs typeface="Arial"/>
                <a:sym typeface="Arial"/>
              </a:rPr>
              <a:t>(Assurance 11a)</a:t>
            </a:r>
            <a:endParaRPr i="1" dirty="0"/>
          </a:p>
          <a:p>
            <a:pPr marL="0" indent="0">
              <a:spcBef>
                <a:spcPts val="363"/>
              </a:spcBef>
            </a:pPr>
            <a:endParaRPr dirty="0"/>
          </a:p>
        </p:txBody>
      </p:sp>
      <p:sp>
        <p:nvSpPr>
          <p:cNvPr id="178" name="Google Shape;178;p5: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4" name="Google Shape;184;p6: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0"/>
              </a:spcBef>
            </a:pPr>
            <a:r>
              <a:rPr lang="en-US" dirty="0">
                <a:latin typeface="Arial"/>
                <a:ea typeface="Arial"/>
                <a:cs typeface="Arial"/>
                <a:sym typeface="Arial"/>
              </a:rPr>
              <a:t>Explain the process the school uses to involve parents in the decision-making process. Explain that parents are critical to this process.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Provide information on all of the opportunities parents have to participate. </a:t>
            </a:r>
            <a:endParaRPr dirty="0"/>
          </a:p>
          <a:p>
            <a:pPr marL="0" indent="0">
              <a:spcBef>
                <a:spcPts val="363"/>
              </a:spcBef>
            </a:pPr>
            <a:endParaRPr dirty="0">
              <a:latin typeface="Arial"/>
              <a:ea typeface="Arial"/>
              <a:cs typeface="Arial"/>
              <a:sym typeface="Arial"/>
            </a:endParaRPr>
          </a:p>
          <a:p>
            <a:pPr marL="0" indent="0">
              <a:spcBef>
                <a:spcPts val="363"/>
              </a:spcBef>
            </a:pPr>
            <a:r>
              <a:rPr lang="en-US" dirty="0">
                <a:latin typeface="Arial"/>
                <a:ea typeface="Arial"/>
                <a:cs typeface="Arial"/>
                <a:sym typeface="Arial"/>
              </a:rPr>
              <a:t>Opportunities to Volunteer:</a:t>
            </a:r>
            <a:endParaRPr dirty="0"/>
          </a:p>
          <a:p>
            <a:pPr marL="0" indent="0">
              <a:spcBef>
                <a:spcPts val="363"/>
              </a:spcBef>
            </a:pPr>
            <a:r>
              <a:rPr lang="en-US" dirty="0">
                <a:latin typeface="Arial"/>
                <a:ea typeface="Arial"/>
                <a:cs typeface="Arial"/>
                <a:sym typeface="Arial"/>
              </a:rPr>
              <a:t>Describe the various opportunities for parents to volunteer or become involved in your school.  Some examples might include:</a:t>
            </a:r>
            <a:endParaRPr dirty="0"/>
          </a:p>
          <a:p>
            <a:pPr marL="742909" lvl="1" indent="-285733">
              <a:spcBef>
                <a:spcPts val="363"/>
              </a:spcBef>
            </a:pPr>
            <a:r>
              <a:rPr lang="en-US" dirty="0">
                <a:latin typeface="Arial"/>
                <a:ea typeface="Arial"/>
                <a:cs typeface="Arial"/>
                <a:sym typeface="Arial"/>
              </a:rPr>
              <a:t>In the school, in classrooms, or on fieldtrips </a:t>
            </a:r>
            <a:endParaRPr dirty="0"/>
          </a:p>
          <a:p>
            <a:pPr marL="742909" lvl="1" indent="-285733">
              <a:spcBef>
                <a:spcPts val="363"/>
              </a:spcBef>
            </a:pPr>
            <a:r>
              <a:rPr lang="en-US" dirty="0">
                <a:latin typeface="Arial"/>
                <a:ea typeface="Arial"/>
                <a:cs typeface="Arial"/>
                <a:sym typeface="Arial"/>
              </a:rPr>
              <a:t>Decisions and Planning on How to Use Title I School Parent </a:t>
            </a:r>
            <a:r>
              <a:rPr lang="en-US" dirty="0"/>
              <a:t>&amp; Family Engagement </a:t>
            </a:r>
            <a:r>
              <a:rPr lang="en-US" dirty="0">
                <a:latin typeface="Arial"/>
                <a:ea typeface="Arial"/>
                <a:cs typeface="Arial"/>
                <a:sym typeface="Arial"/>
              </a:rPr>
              <a:t>Funds</a:t>
            </a:r>
            <a:endParaRPr dirty="0"/>
          </a:p>
          <a:p>
            <a:pPr marL="742909" lvl="1" indent="-285733">
              <a:spcBef>
                <a:spcPts val="363"/>
              </a:spcBef>
            </a:pPr>
            <a:r>
              <a:rPr lang="en-US" dirty="0">
                <a:latin typeface="Arial"/>
                <a:ea typeface="Arial"/>
                <a:cs typeface="Arial"/>
                <a:sym typeface="Arial"/>
              </a:rPr>
              <a:t>District/School Councils - meetings throughout the year where parents participate in school-wide program planning, and decide how to use the Title I parent involvement funds</a:t>
            </a:r>
            <a:endParaRPr dirty="0"/>
          </a:p>
          <a:p>
            <a:pPr marL="742909" lvl="1" indent="-285733">
              <a:spcBef>
                <a:spcPts val="363"/>
              </a:spcBef>
            </a:pPr>
            <a:r>
              <a:rPr lang="en-US" dirty="0">
                <a:latin typeface="Arial"/>
                <a:ea typeface="Arial"/>
                <a:cs typeface="Arial"/>
                <a:sym typeface="Arial"/>
              </a:rPr>
              <a:t>School Parent Councils</a:t>
            </a:r>
            <a:endParaRPr dirty="0"/>
          </a:p>
          <a:p>
            <a:pPr marL="0" indent="0">
              <a:spcBef>
                <a:spcPts val="363"/>
              </a:spcBef>
            </a:pPr>
            <a:endParaRPr dirty="0"/>
          </a:p>
          <a:p>
            <a:pPr marL="0" indent="0">
              <a:spcBef>
                <a:spcPts val="363"/>
              </a:spcBef>
            </a:pPr>
            <a:r>
              <a:rPr lang="en-US" i="1" dirty="0"/>
              <a:t>(Assurance 11a &amp; c)</a:t>
            </a:r>
            <a:endParaRPr i="1" dirty="0"/>
          </a:p>
        </p:txBody>
      </p:sp>
      <p:sp>
        <p:nvSpPr>
          <p:cNvPr id="185" name="Google Shape;185;p6:notes"/>
          <p:cNvSpPr txBox="1">
            <a:spLocks noGrp="1"/>
          </p:cNvSpPr>
          <p:nvPr>
            <p:ph type="sldNum" idx="12"/>
          </p:nvPr>
        </p:nvSpPr>
        <p:spPr>
          <a:xfrm>
            <a:off x="3970134" y="8829675"/>
            <a:ext cx="3038648" cy="465138"/>
          </a:xfrm>
          <a:prstGeom prst="rect">
            <a:avLst/>
          </a:prstGeom>
          <a:noFill/>
          <a:ln>
            <a:noFill/>
          </a:ln>
        </p:spPr>
        <p:txBody>
          <a:bodyPr spcFirstLastPara="1" wrap="square" lIns="93109" tIns="46542" rIns="93109" bIns="46542" anchor="b" anchorCtr="0">
            <a:noAutofit/>
          </a:bodyPr>
          <a:lstStyle/>
          <a:p>
            <a:pPr algn="r">
              <a:buClr>
                <a:schemeClr val="dk1"/>
              </a:buClr>
              <a:buSzPts val="1800"/>
            </a:pPr>
            <a:fld id="{00000000-1234-1234-1234-123412341234}" type="slidenum">
              <a:rPr lang="en-US"/>
              <a:pPr algn="r">
                <a:buClr>
                  <a:schemeClr val="dk1"/>
                </a:buClr>
                <a:buSzPts val="18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i="1"/>
              <a:t>(Assurance 11a)</a:t>
            </a:r>
            <a:endParaRPr i="1"/>
          </a:p>
        </p:txBody>
      </p:sp>
      <p:sp>
        <p:nvSpPr>
          <p:cNvPr id="191" name="Google Shape;191;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endParaRPr/>
          </a:p>
          <a:p>
            <a:pPr marL="0" indent="0">
              <a:spcBef>
                <a:spcPts val="363"/>
              </a:spcBef>
            </a:pPr>
            <a:endParaRPr/>
          </a:p>
          <a:p>
            <a:pPr marL="0" indent="0">
              <a:spcBef>
                <a:spcPts val="363"/>
              </a:spcBef>
            </a:pPr>
            <a:r>
              <a:rPr lang="en-US"/>
              <a:t>(Assurance 11c)</a:t>
            </a:r>
            <a:endParaRPr/>
          </a:p>
        </p:txBody>
      </p:sp>
      <p:sp>
        <p:nvSpPr>
          <p:cNvPr id="197" name="Google Shape;197;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701848" y="4416426"/>
            <a:ext cx="5608320" cy="4183063"/>
          </a:xfrm>
          <a:prstGeom prst="rect">
            <a:avLst/>
          </a:prstGeom>
          <a:noFill/>
          <a:ln>
            <a:noFill/>
          </a:ln>
        </p:spPr>
        <p:txBody>
          <a:bodyPr spcFirstLastPara="1" wrap="square" lIns="93109" tIns="46542" rIns="93109" bIns="46542" anchor="t" anchorCtr="0">
            <a:noAutofit/>
          </a:bodyPr>
          <a:lstStyle/>
          <a:p>
            <a:pPr marL="0" indent="0">
              <a:spcBef>
                <a:spcPts val="363"/>
              </a:spcBef>
            </a:pPr>
            <a:endParaRPr/>
          </a:p>
          <a:p>
            <a:pPr marL="0" indent="0">
              <a:spcBef>
                <a:spcPts val="363"/>
              </a:spcBef>
            </a:pPr>
            <a:endParaRPr/>
          </a:p>
          <a:p>
            <a:pPr marL="0" indent="0">
              <a:spcBef>
                <a:spcPts val="363"/>
              </a:spcBef>
            </a:pPr>
            <a:r>
              <a:rPr lang="en-US"/>
              <a:t>More information about specific standards by grade level can be found at the CPalms weblink. </a:t>
            </a:r>
            <a:endParaRPr/>
          </a:p>
          <a:p>
            <a:pPr marL="0" indent="0">
              <a:spcBef>
                <a:spcPts val="363"/>
              </a:spcBef>
            </a:pPr>
            <a:endParaRPr/>
          </a:p>
          <a:p>
            <a:pPr marL="0" indent="0">
              <a:spcBef>
                <a:spcPts val="363"/>
              </a:spcBef>
            </a:pPr>
            <a:endParaRPr/>
          </a:p>
          <a:p>
            <a:pPr marL="0" indent="0">
              <a:spcBef>
                <a:spcPts val="363"/>
              </a:spcBef>
            </a:pPr>
            <a:r>
              <a:rPr lang="en-US" i="1"/>
              <a:t>(Assurance 11d)</a:t>
            </a:r>
            <a:endParaRPr i="1"/>
          </a:p>
        </p:txBody>
      </p:sp>
      <p:sp>
        <p:nvSpPr>
          <p:cNvPr id="204" name="Google Shape;204;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3"/>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3"/>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3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42"/>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4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4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44"/>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4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44"/>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
        <p:nvSpPr>
          <p:cNvPr id="99" name="Google Shape;99;p44"/>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5"/>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4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4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6"/>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6"/>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46"/>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46"/>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46"/>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46"/>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4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cxnSp>
        <p:nvCxnSpPr>
          <p:cNvPr id="115" name="Google Shape;115;p4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sp>
        <p:nvSpPr>
          <p:cNvPr id="116" name="Google Shape;116;p4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4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7"/>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47"/>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47"/>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47"/>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47"/>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47"/>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47"/>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47"/>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47"/>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47"/>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cxnSp>
        <p:nvCxnSpPr>
          <p:cNvPr id="131" name="Google Shape;131;p47"/>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a:effectLst>
            <a:outerShdw blurRad="38100" dist="25400" dir="5400000" rotWithShape="0">
              <a:srgbClr val="000000">
                <a:alpha val="27843"/>
              </a:srgbClr>
            </a:outerShdw>
          </a:effectLst>
        </p:spPr>
      </p:cxnSp>
      <p:sp>
        <p:nvSpPr>
          <p:cNvPr id="132" name="Google Shape;132;p4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4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4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4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3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 name="Google Shape;36;p35"/>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7" name="Google Shape;37;p35"/>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8" name="Google Shape;38;p35"/>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3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6"/>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5" name="Google Shape;45;p3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1" name="Google Shape;51;p37"/>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3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3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40"/>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4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41"/>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4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D1D8"/>
        </a:solidFill>
        <a:effectLst/>
      </p:bgPr>
    </p:bg>
    <p:spTree>
      <p:nvGrpSpPr>
        <p:cNvPr id="1" name="Shape 9"/>
        <p:cNvGrpSpPr/>
        <p:nvPr/>
      </p:nvGrpSpPr>
      <p:grpSpPr>
        <a:xfrm>
          <a:off x="0" y="0"/>
          <a:ext cx="0" cy="0"/>
          <a:chOff x="0" y="0"/>
          <a:chExt cx="0" cy="0"/>
        </a:xfrm>
      </p:grpSpPr>
      <p:sp>
        <p:nvSpPr>
          <p:cNvPr id="10" name="Google Shape;10;p32"/>
          <p:cNvSpPr/>
          <p:nvPr/>
        </p:nvSpPr>
        <p:spPr>
          <a:xfrm>
            <a:off x="629943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2"/>
          <p:cNvSpPr/>
          <p:nvPr/>
        </p:nvSpPr>
        <p:spPr>
          <a:xfrm>
            <a:off x="5689832" y="-457200"/>
            <a:ext cx="1600200" cy="16002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2"/>
          <p:cNvSpPr/>
          <p:nvPr/>
        </p:nvSpPr>
        <p:spPr>
          <a:xfrm>
            <a:off x="6299432" y="6096000"/>
            <a:ext cx="990600" cy="9906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2"/>
          <p:cNvSpPr/>
          <p:nvPr/>
        </p:nvSpPr>
        <p:spPr>
          <a:xfrm>
            <a:off x="-153988" y="2667000"/>
            <a:ext cx="4191000" cy="41910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2"/>
          <p:cNvSpPr/>
          <p:nvPr/>
        </p:nvSpPr>
        <p:spPr>
          <a:xfrm>
            <a:off x="-839788" y="2895600"/>
            <a:ext cx="2362200" cy="23622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2"/>
          <p:cNvSpPr/>
          <p:nvPr/>
        </p:nvSpPr>
        <p:spPr>
          <a:xfrm>
            <a:off x="7745644" y="0"/>
            <a:ext cx="685800" cy="1099458"/>
          </a:xfrm>
          <a:prstGeom prst="rect">
            <a:avLst/>
          </a:prstGeom>
          <a:solidFill>
            <a:schemeClr val="accent1"/>
          </a:solidFill>
          <a:ln>
            <a:noFill/>
          </a:ln>
          <a:effectLst>
            <a:outerShdw blurRad="50800" dist="31750" dir="5400000" sy="98000" rotWithShape="0">
              <a:srgbClr val="000000">
                <a:alpha val="4666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32"/>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0" y="3847739"/>
            <a:ext cx="8991600" cy="9621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dirty="0">
                <a:solidFill>
                  <a:schemeClr val="tx1"/>
                </a:solidFill>
                <a:latin typeface="Comic Sans MS"/>
                <a:ea typeface="Comic Sans MS"/>
                <a:cs typeface="Comic Sans MS"/>
                <a:sym typeface="Comic Sans MS"/>
              </a:rPr>
              <a:t>Annual Parent Meeting</a:t>
            </a:r>
            <a:endParaRPr sz="4400" b="0" i="0" u="none" strike="noStrike" cap="none" dirty="0">
              <a:solidFill>
                <a:schemeClr val="tx1"/>
              </a:solidFill>
              <a:latin typeface="Comic Sans MS"/>
              <a:ea typeface="Comic Sans MS"/>
              <a:cs typeface="Comic Sans MS"/>
              <a:sym typeface="Comic Sans MS"/>
            </a:endParaRPr>
          </a:p>
        </p:txBody>
      </p:sp>
      <p:sp>
        <p:nvSpPr>
          <p:cNvPr id="153" name="Google Shape;153;p1"/>
          <p:cNvSpPr txBox="1"/>
          <p:nvPr/>
        </p:nvSpPr>
        <p:spPr>
          <a:xfrm>
            <a:off x="-76200" y="4900551"/>
            <a:ext cx="92202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High Springs Community School</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September 9, 2023</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Mrs. Lynn McNeill</a:t>
            </a:r>
            <a:endParaRPr sz="1800" b="0" i="0" u="none" strike="noStrike" cap="none" dirty="0">
              <a:solidFill>
                <a:srgbClr val="FF0000"/>
              </a:solidFill>
              <a:latin typeface="Century Gothic"/>
              <a:ea typeface="Century Gothic"/>
              <a:cs typeface="Century Gothic"/>
              <a:sym typeface="Century Gothic"/>
            </a:endParaRPr>
          </a:p>
        </p:txBody>
      </p:sp>
      <p:pic>
        <p:nvPicPr>
          <p:cNvPr id="154" name="Google Shape;154;p1"/>
          <p:cNvPicPr preferRelativeResize="0"/>
          <p:nvPr/>
        </p:nvPicPr>
        <p:blipFill rotWithShape="1">
          <a:blip r:embed="rId3">
            <a:alphaModFix/>
          </a:blip>
          <a:srcRect/>
          <a:stretch/>
        </p:blipFill>
        <p:spPr>
          <a:xfrm>
            <a:off x="1161308" y="0"/>
            <a:ext cx="6745184" cy="3757068"/>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254000" y="170727"/>
            <a:ext cx="8262900" cy="1081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800"/>
              <a:buFont typeface="Calibri"/>
              <a:buNone/>
            </a:pPr>
            <a:r>
              <a:rPr lang="en-US" sz="3100" b="1" dirty="0">
                <a:solidFill>
                  <a:schemeClr val="dk1"/>
                </a:solidFill>
                <a:latin typeface="Calibri"/>
                <a:ea typeface="Calibri"/>
                <a:cs typeface="Calibri"/>
                <a:sym typeface="Calibri"/>
              </a:rPr>
              <a:t>Measuring Student Success through District </a:t>
            </a:r>
            <a:br>
              <a:rPr lang="en-US" sz="3100" b="1" dirty="0">
                <a:solidFill>
                  <a:schemeClr val="dk1"/>
                </a:solidFill>
                <a:latin typeface="Calibri"/>
                <a:ea typeface="Calibri"/>
                <a:cs typeface="Calibri"/>
                <a:sym typeface="Calibri"/>
              </a:rPr>
            </a:br>
            <a:r>
              <a:rPr lang="en-US" sz="3100" b="1" dirty="0">
                <a:solidFill>
                  <a:schemeClr val="dk1"/>
                </a:solidFill>
                <a:latin typeface="Calibri"/>
                <a:ea typeface="Calibri"/>
                <a:cs typeface="Calibri"/>
                <a:sym typeface="Calibri"/>
              </a:rPr>
              <a:t>Progress Monitoring</a:t>
            </a:r>
            <a:endParaRPr sz="3100" b="1" dirty="0">
              <a:solidFill>
                <a:schemeClr val="dk1"/>
              </a:solidFill>
              <a:latin typeface="Calibri"/>
              <a:ea typeface="Calibri"/>
              <a:cs typeface="Calibri"/>
              <a:sym typeface="Calibri"/>
            </a:endParaRPr>
          </a:p>
        </p:txBody>
      </p:sp>
      <p:sp>
        <p:nvSpPr>
          <p:cNvPr id="215" name="Google Shape;215;p10"/>
          <p:cNvSpPr txBox="1">
            <a:spLocks noGrp="1"/>
          </p:cNvSpPr>
          <p:nvPr>
            <p:ph type="body" idx="1"/>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120"/>
              <a:buNone/>
            </a:pPr>
            <a:r>
              <a:rPr lang="en-US" sz="1400" b="0" dirty="0">
                <a:solidFill>
                  <a:schemeClr val="dk1"/>
                </a:solidFill>
              </a:rPr>
              <a:t>   </a:t>
            </a:r>
            <a:endParaRPr sz="1800" b="0" dirty="0">
              <a:solidFill>
                <a:schemeClr val="dk1"/>
              </a:solidFill>
            </a:endParaRPr>
          </a:p>
          <a:p>
            <a:pPr marL="0" lvl="0" indent="0" algn="l" rtl="0">
              <a:spcBef>
                <a:spcPts val="1000"/>
              </a:spcBef>
              <a:spcAft>
                <a:spcPts val="0"/>
              </a:spcAft>
              <a:buSzPts val="1920"/>
              <a:buNone/>
            </a:pPr>
            <a:endParaRPr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dirty="0">
              <a:solidFill>
                <a:schemeClr val="dk1"/>
              </a:solidFill>
            </a:endParaRPr>
          </a:p>
          <a:p>
            <a:pPr marL="0" lvl="0" indent="0" algn="l" rtl="0">
              <a:spcBef>
                <a:spcPts val="1000"/>
              </a:spcBef>
              <a:spcAft>
                <a:spcPts val="0"/>
              </a:spcAft>
              <a:buSzPts val="1440"/>
              <a:buNone/>
            </a:pPr>
            <a:endParaRPr sz="1800" b="0">
              <a:solidFill>
                <a:schemeClr val="dk1"/>
              </a:solidFill>
            </a:endParaRPr>
          </a:p>
          <a:p>
            <a:pPr marL="0" lvl="0" indent="0" algn="l" rtl="0">
              <a:spcBef>
                <a:spcPts val="1000"/>
              </a:spcBef>
              <a:spcAft>
                <a:spcPts val="0"/>
              </a:spcAft>
              <a:buSzPts val="1440"/>
              <a:buNone/>
            </a:pPr>
            <a:endParaRPr sz="1800"/>
          </a:p>
          <a:p>
            <a:pPr marL="0" lvl="0" indent="0" algn="l" rtl="0">
              <a:spcBef>
                <a:spcPts val="1000"/>
              </a:spcBef>
              <a:spcAft>
                <a:spcPts val="0"/>
              </a:spcAft>
              <a:buSzPts val="1920"/>
              <a:buNone/>
            </a:pPr>
            <a:endParaRPr dirty="0"/>
          </a:p>
        </p:txBody>
      </p:sp>
      <p:sp>
        <p:nvSpPr>
          <p:cNvPr id="216" name="Google Shape;216;p10"/>
          <p:cNvSpPr txBox="1"/>
          <p:nvPr/>
        </p:nvSpPr>
        <p:spPr>
          <a:xfrm>
            <a:off x="254000" y="1397675"/>
            <a:ext cx="8670000" cy="452427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dirty="0">
                <a:solidFill>
                  <a:schemeClr val="tx1"/>
                </a:solidFill>
                <a:latin typeface="Century Gothic"/>
                <a:ea typeface="Century Gothic"/>
                <a:cs typeface="Century Gothic"/>
                <a:sym typeface="Century Gothic"/>
              </a:rPr>
              <a:t>The District monitors student progress through both formal an</a:t>
            </a:r>
            <a:r>
              <a:rPr lang="en-US" sz="1600" dirty="0">
                <a:solidFill>
                  <a:schemeClr val="tx1"/>
                </a:solidFill>
                <a:latin typeface="Century Gothic"/>
                <a:ea typeface="Century Gothic"/>
                <a:cs typeface="Century Gothic"/>
                <a:sym typeface="Century Gothic"/>
              </a:rPr>
              <a:t>d informal assessments </a:t>
            </a:r>
            <a:r>
              <a:rPr lang="en-US" sz="1600" b="0" i="0" u="none" strike="noStrike" cap="none" dirty="0">
                <a:solidFill>
                  <a:schemeClr val="tx1"/>
                </a:solidFill>
                <a:latin typeface="Century Gothic"/>
                <a:ea typeface="Century Gothic"/>
                <a:cs typeface="Century Gothic"/>
                <a:sym typeface="Century Gothic"/>
              </a:rPr>
              <a:t>in order to </a:t>
            </a:r>
            <a:r>
              <a:rPr lang="en-US" sz="1600" dirty="0">
                <a:solidFill>
                  <a:schemeClr val="tx1"/>
                </a:solidFill>
                <a:latin typeface="Century Gothic"/>
                <a:ea typeface="Century Gothic"/>
                <a:cs typeface="Century Gothic"/>
                <a:sym typeface="Century Gothic"/>
              </a:rPr>
              <a:t>ascertain</a:t>
            </a:r>
            <a:r>
              <a:rPr lang="en-US" sz="1600" b="0" i="0" u="none" strike="noStrike" cap="none" dirty="0">
                <a:solidFill>
                  <a:schemeClr val="tx1"/>
                </a:solidFill>
                <a:latin typeface="Century Gothic"/>
                <a:ea typeface="Century Gothic"/>
                <a:cs typeface="Century Gothic"/>
                <a:sym typeface="Century Gothic"/>
              </a:rPr>
              <a:t> stude</a:t>
            </a:r>
            <a:r>
              <a:rPr lang="en-US" sz="1600" dirty="0">
                <a:solidFill>
                  <a:schemeClr val="tx1"/>
                </a:solidFill>
                <a:latin typeface="Century Gothic"/>
                <a:ea typeface="Century Gothic"/>
                <a:cs typeface="Century Gothic"/>
                <a:sym typeface="Century Gothic"/>
              </a:rPr>
              <a:t>nt academic progress with the standards, inform planning, and drive instruction for increased and targeted student outcomes.</a:t>
            </a:r>
            <a:r>
              <a:rPr lang="en-US" sz="1600" b="0" i="0" u="none" strike="noStrike" cap="none" dirty="0">
                <a:solidFill>
                  <a:schemeClr val="tx1"/>
                </a:solidFill>
                <a:latin typeface="Century Gothic"/>
                <a:ea typeface="Century Gothic"/>
                <a:cs typeface="Century Gothic"/>
                <a:sym typeface="Century Gothic"/>
              </a:rPr>
              <a:t>  The </a:t>
            </a:r>
            <a:r>
              <a:rPr lang="en-US" sz="1600" dirty="0">
                <a:solidFill>
                  <a:schemeClr val="tx1"/>
                </a:solidFill>
                <a:latin typeface="Century Gothic"/>
                <a:ea typeface="Century Gothic"/>
                <a:cs typeface="Century Gothic"/>
                <a:sym typeface="Century Gothic"/>
              </a:rPr>
              <a:t>2022-2023 </a:t>
            </a:r>
            <a:r>
              <a:rPr lang="en-US" sz="1600" b="0" i="0" u="none" strike="noStrike" cap="none" dirty="0">
                <a:solidFill>
                  <a:schemeClr val="tx1"/>
                </a:solidFill>
                <a:latin typeface="Century Gothic"/>
                <a:ea typeface="Century Gothic"/>
                <a:cs typeface="Century Gothic"/>
                <a:sym typeface="Century Gothic"/>
              </a:rPr>
              <a:t>formal </a:t>
            </a:r>
            <a:r>
              <a:rPr lang="en-US" sz="1600" dirty="0">
                <a:solidFill>
                  <a:schemeClr val="tx1"/>
                </a:solidFill>
                <a:latin typeface="Century Gothic"/>
                <a:ea typeface="Century Gothic"/>
                <a:cs typeface="Century Gothic"/>
                <a:sym typeface="Century Gothic"/>
              </a:rPr>
              <a:t>assessments planned are as follows:</a:t>
            </a:r>
            <a:endParaRPr sz="1600" dirty="0">
              <a:solidFill>
                <a:schemeClr val="tx1"/>
              </a:solidFill>
            </a:endParaRPr>
          </a:p>
          <a:p>
            <a:pPr marL="0" marR="0" lvl="0" indent="0" algn="l" rtl="0">
              <a:spcBef>
                <a:spcPts val="0"/>
              </a:spcBef>
              <a:spcAft>
                <a:spcPts val="0"/>
              </a:spcAft>
              <a:buNone/>
            </a:pPr>
            <a:endParaRPr sz="1600" b="1" dirty="0">
              <a:solidFill>
                <a:schemeClr val="tx1"/>
              </a:solidFill>
              <a:latin typeface="Arial"/>
              <a:ea typeface="Arial"/>
              <a:cs typeface="Arial"/>
              <a:sym typeface="Arial"/>
            </a:endParaRPr>
          </a:p>
          <a:p>
            <a:pPr marL="0" marR="0" lvl="0" indent="0" algn="l" rtl="0">
              <a:spcBef>
                <a:spcPts val="0"/>
              </a:spcBef>
              <a:spcAft>
                <a:spcPts val="0"/>
              </a:spcAft>
              <a:buNone/>
            </a:pPr>
            <a:r>
              <a:rPr lang="en-US" sz="1600" b="1" dirty="0">
                <a:solidFill>
                  <a:schemeClr val="tx1"/>
                </a:solidFill>
                <a:latin typeface="Arial"/>
                <a:ea typeface="Arial"/>
                <a:cs typeface="Arial"/>
                <a:sym typeface="Arial"/>
              </a:rPr>
              <a:t>K-5 ELA</a:t>
            </a:r>
            <a:endParaRPr sz="1600" dirty="0">
              <a:solidFill>
                <a:schemeClr val="tx1"/>
              </a:solidFill>
              <a:latin typeface="Arial"/>
              <a:ea typeface="Arial"/>
              <a:cs typeface="Arial"/>
              <a:sym typeface="Arial"/>
            </a:endParaRPr>
          </a:p>
          <a:p>
            <a:pPr lvl="0">
              <a:buClr>
                <a:schemeClr val="lt1"/>
              </a:buClr>
              <a:buSzPts val="1600"/>
            </a:pPr>
            <a:r>
              <a:rPr lang="en-US" sz="1600" b="1" dirty="0">
                <a:solidFill>
                  <a:schemeClr val="tx1"/>
                </a:solidFill>
                <a:latin typeface="Arial"/>
                <a:ea typeface="Arial"/>
                <a:cs typeface="Arial"/>
                <a:sym typeface="Arial"/>
              </a:rPr>
              <a:t>F.A.S.T.</a:t>
            </a:r>
            <a:r>
              <a:rPr lang="en-US" sz="1600" b="1" dirty="0">
                <a:solidFill>
                  <a:schemeClr val="tx1"/>
                </a:solidFill>
              </a:rPr>
              <a:t> </a:t>
            </a:r>
            <a:r>
              <a:rPr lang="en-US" sz="1600" dirty="0">
                <a:solidFill>
                  <a:schemeClr val="tx1"/>
                </a:solidFill>
              </a:rPr>
              <a:t>(</a:t>
            </a:r>
            <a:r>
              <a:rPr lang="en-US" sz="1600" dirty="0">
                <a:solidFill>
                  <a:schemeClr val="tx1"/>
                </a:solidFill>
                <a:hlinkClick r:id="rId3">
                  <a:extLst>
                    <a:ext uri="{A12FA001-AC4F-418D-AE19-62706E023703}">
                      <ahyp:hlinkClr xmlns:ahyp="http://schemas.microsoft.com/office/drawing/2018/hyperlinkcolor" val="tx"/>
                    </a:ext>
                  </a:extLst>
                </a:hlinkClick>
              </a:rPr>
              <a:t>https://www.fldoe.org/fast/</a:t>
            </a:r>
            <a:r>
              <a:rPr lang="en-US" sz="1600" dirty="0">
                <a:solidFill>
                  <a:schemeClr val="tx1"/>
                </a:solidFill>
              </a:rPr>
              <a:t>, three times per year – beginning, middle, end)</a:t>
            </a:r>
            <a:endParaRPr sz="1600" dirty="0">
              <a:solidFill>
                <a:schemeClr val="tx1"/>
              </a:solidFill>
            </a:endParaRP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DIBELS</a:t>
            </a:r>
            <a:r>
              <a:rPr lang="en-US" sz="1600" dirty="0">
                <a:solidFill>
                  <a:schemeClr val="tx1"/>
                </a:solidFill>
                <a:sym typeface="Arial"/>
              </a:rPr>
              <a:t> (ALL students in grades K-5, three times per year--beginning, middle, end)</a:t>
            </a:r>
            <a:endParaRPr sz="1600" dirty="0">
              <a:solidFill>
                <a:schemeClr val="tx1"/>
              </a:solidFill>
            </a:endParaRP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ISIP </a:t>
            </a:r>
            <a:endParaRPr sz="1600" dirty="0">
              <a:solidFill>
                <a:schemeClr val="tx1"/>
              </a:solidFill>
            </a:endParaRP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Formative Assessment Options:  </a:t>
            </a:r>
            <a:r>
              <a:rPr lang="en-US" sz="1600" dirty="0">
                <a:solidFill>
                  <a:schemeClr val="tx1"/>
                </a:solidFill>
                <a:sym typeface="Arial"/>
              </a:rPr>
              <a:t>(Benchmark Assessments)</a:t>
            </a:r>
            <a:endParaRPr sz="1600" dirty="0">
              <a:solidFill>
                <a:schemeClr val="tx1"/>
              </a:solidFill>
            </a:endParaRPr>
          </a:p>
          <a:p>
            <a:pPr marR="0" lvl="0" algn="l" rtl="0">
              <a:spcBef>
                <a:spcPts val="0"/>
              </a:spcBef>
              <a:spcAft>
                <a:spcPts val="0"/>
              </a:spcAft>
            </a:pPr>
            <a:endParaRPr sz="1600" b="1" dirty="0">
              <a:solidFill>
                <a:schemeClr val="tx1"/>
              </a:solidFill>
              <a:latin typeface="Arial"/>
              <a:ea typeface="Arial"/>
              <a:cs typeface="Arial"/>
              <a:sym typeface="Arial"/>
            </a:endParaRPr>
          </a:p>
          <a:p>
            <a:pPr marL="0" marR="0" lvl="0" indent="0" algn="l" rtl="0">
              <a:spcBef>
                <a:spcPts val="0"/>
              </a:spcBef>
              <a:spcAft>
                <a:spcPts val="0"/>
              </a:spcAft>
              <a:buNone/>
            </a:pPr>
            <a:r>
              <a:rPr lang="en-US" sz="1600" b="1" dirty="0">
                <a:solidFill>
                  <a:schemeClr val="tx1"/>
                </a:solidFill>
                <a:latin typeface="Arial"/>
                <a:ea typeface="Arial"/>
                <a:cs typeface="Arial"/>
                <a:sym typeface="Arial"/>
              </a:rPr>
              <a:t>K-5 Math</a:t>
            </a:r>
          </a:p>
          <a:p>
            <a:pPr>
              <a:buClr>
                <a:schemeClr val="lt1"/>
              </a:buClr>
              <a:buSzPts val="1600"/>
            </a:pPr>
            <a:r>
              <a:rPr lang="en-US" sz="1600" b="1" dirty="0">
                <a:solidFill>
                  <a:schemeClr val="tx1"/>
                </a:solidFill>
              </a:rPr>
              <a:t>F.A.S.T. </a:t>
            </a:r>
            <a:r>
              <a:rPr lang="en-US" sz="1600" dirty="0">
                <a:solidFill>
                  <a:schemeClr val="tx1"/>
                </a:solidFill>
              </a:rPr>
              <a:t>(</a:t>
            </a:r>
            <a:r>
              <a:rPr lang="en-US" sz="1600" dirty="0">
                <a:solidFill>
                  <a:schemeClr val="tx1"/>
                </a:solidFill>
                <a:hlinkClick r:id="rId3">
                  <a:extLst>
                    <a:ext uri="{A12FA001-AC4F-418D-AE19-62706E023703}">
                      <ahyp:hlinkClr xmlns:ahyp="http://schemas.microsoft.com/office/drawing/2018/hyperlinkcolor" val="tx"/>
                    </a:ext>
                  </a:extLst>
                </a:hlinkClick>
              </a:rPr>
              <a:t>https://www.fldoe.org/fast/</a:t>
            </a:r>
            <a:r>
              <a:rPr lang="en-US" sz="1600" dirty="0">
                <a:solidFill>
                  <a:schemeClr val="tx1"/>
                </a:solidFill>
              </a:rPr>
              <a:t>, three times per year – beginning, middle, end)</a:t>
            </a: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Formative Assessment Options:  </a:t>
            </a:r>
            <a:r>
              <a:rPr lang="en-US" sz="1600" dirty="0">
                <a:solidFill>
                  <a:schemeClr val="tx1"/>
                </a:solidFill>
                <a:sym typeface="Arial"/>
              </a:rPr>
              <a:t>(HMH Go Math Assessments)</a:t>
            </a:r>
            <a:endParaRPr sz="1600" dirty="0">
              <a:solidFill>
                <a:schemeClr val="tx1"/>
              </a:solidFill>
            </a:endParaRPr>
          </a:p>
          <a:p>
            <a:pPr marL="0" marR="0" lvl="0" indent="0" algn="l" rtl="0">
              <a:spcBef>
                <a:spcPts val="0"/>
              </a:spcBef>
              <a:spcAft>
                <a:spcPts val="0"/>
              </a:spcAft>
              <a:buNone/>
            </a:pPr>
            <a:endParaRPr sz="1600" b="1" dirty="0">
              <a:solidFill>
                <a:schemeClr val="tx1"/>
              </a:solidFill>
              <a:latin typeface="Arial"/>
              <a:ea typeface="Arial"/>
              <a:cs typeface="Arial"/>
              <a:sym typeface="Arial"/>
            </a:endParaRPr>
          </a:p>
          <a:p>
            <a:pPr marL="0" marR="0" lvl="0" indent="0" algn="l" rtl="0">
              <a:spcBef>
                <a:spcPts val="0"/>
              </a:spcBef>
              <a:spcAft>
                <a:spcPts val="0"/>
              </a:spcAft>
              <a:buNone/>
            </a:pPr>
            <a:r>
              <a:rPr lang="en-US" sz="1600" b="1" dirty="0">
                <a:solidFill>
                  <a:schemeClr val="tx1"/>
                </a:solidFill>
                <a:latin typeface="Arial"/>
                <a:ea typeface="Arial"/>
                <a:cs typeface="Arial"/>
                <a:sym typeface="Arial"/>
              </a:rPr>
              <a:t>3-5 Science </a:t>
            </a:r>
            <a:endParaRPr sz="1600" dirty="0">
              <a:solidFill>
                <a:schemeClr val="tx1"/>
              </a:solidFill>
              <a:latin typeface="Arial"/>
              <a:ea typeface="Arial"/>
              <a:cs typeface="Arial"/>
              <a:sym typeface="Arial"/>
            </a:endParaRP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AIMS</a:t>
            </a:r>
            <a:r>
              <a:rPr lang="en-US" sz="1600" dirty="0">
                <a:solidFill>
                  <a:schemeClr val="tx1"/>
                </a:solidFill>
                <a:sym typeface="Arial"/>
              </a:rPr>
              <a:t> (Grades 3-5, three times per year--Q1, Q2, Q3)</a:t>
            </a:r>
            <a:endParaRPr sz="1600" dirty="0">
              <a:solidFill>
                <a:schemeClr val="tx1"/>
              </a:solidFill>
            </a:endParaRPr>
          </a:p>
          <a:p>
            <a:pPr marR="0" lvl="0" algn="l" rtl="0">
              <a:spcBef>
                <a:spcPts val="0"/>
              </a:spcBef>
              <a:spcAft>
                <a:spcPts val="0"/>
              </a:spcAft>
              <a:buClr>
                <a:schemeClr val="lt1"/>
              </a:buClr>
              <a:buSzPts val="1600"/>
            </a:pPr>
            <a:r>
              <a:rPr lang="en-US" sz="1600" b="1" dirty="0">
                <a:solidFill>
                  <a:schemeClr val="tx1"/>
                </a:solidFill>
                <a:latin typeface="Arial"/>
                <a:ea typeface="Arial"/>
                <a:cs typeface="Arial"/>
                <a:sym typeface="Arial"/>
              </a:rPr>
              <a:t>Formative Assessment Options:  </a:t>
            </a:r>
            <a:r>
              <a:rPr lang="en-US" sz="1600" dirty="0">
                <a:solidFill>
                  <a:schemeClr val="tx1"/>
                </a:solidFill>
                <a:sym typeface="Arial"/>
              </a:rPr>
              <a:t>(HMH Science Assessments)</a:t>
            </a:r>
            <a:endParaRPr sz="1600" dirty="0">
              <a:solidFill>
                <a:schemeClr val="tx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237225" y="557063"/>
            <a:ext cx="8715300" cy="82785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alibri"/>
              <a:buNone/>
            </a:pPr>
            <a:r>
              <a:rPr lang="en-US" sz="3200" b="1" dirty="0">
                <a:solidFill>
                  <a:schemeClr val="dk1"/>
                </a:solidFill>
                <a:latin typeface="Calibri"/>
                <a:ea typeface="Calibri"/>
                <a:cs typeface="Calibri"/>
                <a:sym typeface="Calibri"/>
              </a:rPr>
              <a:t>Florida’s Assessment of Student Thinking</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(F.A.S.T.)</a:t>
            </a:r>
            <a:endParaRPr sz="3200" dirty="0">
              <a:solidFill>
                <a:schemeClr val="dk1"/>
              </a:solidFill>
              <a:latin typeface="Calibri"/>
              <a:ea typeface="Calibri"/>
              <a:cs typeface="Calibri"/>
              <a:sym typeface="Calibri"/>
            </a:endParaRPr>
          </a:p>
        </p:txBody>
      </p:sp>
      <p:sp>
        <p:nvSpPr>
          <p:cNvPr id="222" name="Google Shape;222;p11"/>
          <p:cNvSpPr txBox="1"/>
          <p:nvPr/>
        </p:nvSpPr>
        <p:spPr>
          <a:xfrm>
            <a:off x="237250" y="1844325"/>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0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None/>
            </a:pPr>
            <a:r>
              <a:rPr lang="en-US" sz="2000" b="0" i="0" u="none" strike="noStrike" cap="none" dirty="0">
                <a:solidFill>
                  <a:srgbClr val="3F3F3F"/>
                </a:solidFill>
                <a:latin typeface="Trebuchet MS"/>
                <a:ea typeface="Trebuchet MS"/>
                <a:cs typeface="Trebuchet MS"/>
                <a:sym typeface="Trebuchet MS"/>
              </a:rPr>
              <a:t>    </a:t>
            </a:r>
            <a:r>
              <a:rPr lang="en-US" sz="2800" b="0" i="0" u="none" strike="noStrike" cap="none" dirty="0">
                <a:solidFill>
                  <a:schemeClr val="tx1"/>
                </a:solidFill>
                <a:latin typeface="Trebuchet MS"/>
                <a:ea typeface="Trebuchet MS"/>
                <a:cs typeface="Trebuchet MS"/>
                <a:sym typeface="Trebuchet MS"/>
              </a:rPr>
              <a:t>Students are tested on:</a:t>
            </a:r>
            <a:endParaRPr sz="2800" b="0" i="0" u="none" strike="noStrike" cap="none" dirty="0">
              <a:solidFill>
                <a:schemeClr val="tx1"/>
              </a:solidFill>
              <a:latin typeface="Trebuchet MS"/>
              <a:ea typeface="Trebuchet MS"/>
              <a:cs typeface="Trebuchet MS"/>
              <a:sym typeface="Trebuchet MS"/>
            </a:endParaRPr>
          </a:p>
          <a:p>
            <a:pPr marL="518668" marR="0" lvl="1" indent="-342900" algn="l" rtl="0">
              <a:spcBef>
                <a:spcPts val="400"/>
              </a:spcBef>
              <a:spcAft>
                <a:spcPts val="0"/>
              </a:spcAft>
              <a:buClr>
                <a:srgbClr val="3F3F3F"/>
              </a:buClr>
              <a:buSzPts val="3200"/>
              <a:buFont typeface="Arial" panose="020B0604020202020204" pitchFamily="34" charset="0"/>
              <a:buChar char="•"/>
            </a:pPr>
            <a:r>
              <a:rPr lang="en-US" sz="2400" b="0" i="0" u="none" strike="noStrike" cap="none" dirty="0">
                <a:solidFill>
                  <a:schemeClr val="tx1"/>
                </a:solidFill>
                <a:latin typeface="Trebuchet MS"/>
                <a:ea typeface="Trebuchet MS"/>
                <a:cs typeface="Trebuchet MS"/>
                <a:sym typeface="Trebuchet MS"/>
              </a:rPr>
              <a:t>K-5</a:t>
            </a:r>
            <a:r>
              <a:rPr lang="en-US" sz="2400" b="0" i="0" u="none" strike="noStrike" cap="none" baseline="30000" dirty="0">
                <a:solidFill>
                  <a:schemeClr val="tx1"/>
                </a:solidFill>
                <a:latin typeface="Trebuchet MS"/>
                <a:ea typeface="Trebuchet MS"/>
                <a:cs typeface="Trebuchet MS"/>
                <a:sym typeface="Trebuchet MS"/>
              </a:rPr>
              <a:t>th</a:t>
            </a:r>
            <a:r>
              <a:rPr lang="en-US" sz="2400" b="0" i="0" u="none" strike="noStrike" cap="none" dirty="0">
                <a:solidFill>
                  <a:schemeClr val="tx1"/>
                </a:solidFill>
                <a:latin typeface="Trebuchet MS"/>
                <a:ea typeface="Trebuchet MS"/>
                <a:cs typeface="Trebuchet MS"/>
                <a:sym typeface="Trebuchet MS"/>
              </a:rPr>
              <a:t> ELA and Mathematics</a:t>
            </a:r>
            <a:endParaRPr sz="2400" b="0" i="0" u="none" strike="noStrike" cap="none" dirty="0">
              <a:solidFill>
                <a:schemeClr val="tx1"/>
              </a:solidFill>
              <a:latin typeface="Century Gothic"/>
              <a:ea typeface="Century Gothic"/>
              <a:cs typeface="Century Gothic"/>
              <a:sym typeface="Century Gothic"/>
            </a:endParaRPr>
          </a:p>
          <a:p>
            <a:pPr marL="518668" marR="0" lvl="1" indent="-342900" algn="l" rtl="0">
              <a:spcBef>
                <a:spcPts val="400"/>
              </a:spcBef>
              <a:spcAft>
                <a:spcPts val="0"/>
              </a:spcAft>
              <a:buClr>
                <a:srgbClr val="3F3F3F"/>
              </a:buClr>
              <a:buSzPts val="3200"/>
              <a:buFont typeface="Arial" panose="020B0604020202020204" pitchFamily="34" charset="0"/>
              <a:buChar char="•"/>
            </a:pPr>
            <a:r>
              <a:rPr lang="en-US" sz="2400" dirty="0">
                <a:solidFill>
                  <a:schemeClr val="tx1"/>
                </a:solidFill>
                <a:latin typeface="Trebuchet MS"/>
                <a:ea typeface="Century Gothic"/>
                <a:cs typeface="Century Gothic"/>
                <a:sym typeface="Trebuchet MS"/>
              </a:rPr>
              <a:t>4</a:t>
            </a:r>
            <a:r>
              <a:rPr lang="en-US" sz="2400" baseline="30000" dirty="0">
                <a:solidFill>
                  <a:schemeClr val="tx1"/>
                </a:solidFill>
                <a:latin typeface="Trebuchet MS"/>
                <a:ea typeface="Century Gothic"/>
                <a:cs typeface="Century Gothic"/>
                <a:sym typeface="Trebuchet MS"/>
              </a:rPr>
              <a:t>th</a:t>
            </a:r>
            <a:r>
              <a:rPr lang="en-US" sz="2400" dirty="0">
                <a:solidFill>
                  <a:schemeClr val="tx1"/>
                </a:solidFill>
                <a:latin typeface="Trebuchet MS"/>
                <a:ea typeface="Century Gothic"/>
                <a:cs typeface="Century Gothic"/>
                <a:sym typeface="Trebuchet MS"/>
              </a:rPr>
              <a:t> Field Testing Writing 22-23 school year</a:t>
            </a:r>
            <a:endParaRPr sz="2400" b="0" i="0" u="none" strike="noStrike" cap="none" dirty="0">
              <a:solidFill>
                <a:schemeClr val="tx1"/>
              </a:solidFill>
              <a:latin typeface="Century Gothic"/>
              <a:ea typeface="Century Gothic"/>
              <a:cs typeface="Century Gothic"/>
              <a:sym typeface="Century Gothic"/>
            </a:endParaRPr>
          </a:p>
          <a:p>
            <a:pPr marL="518668" marR="0" lvl="1" indent="-342900" algn="l" rtl="0">
              <a:spcBef>
                <a:spcPts val="400"/>
              </a:spcBef>
              <a:spcAft>
                <a:spcPts val="0"/>
              </a:spcAft>
              <a:buClr>
                <a:srgbClr val="3F3F3F"/>
              </a:buClr>
              <a:buSzPts val="3200"/>
              <a:buFont typeface="Arial" panose="020B0604020202020204" pitchFamily="34" charset="0"/>
              <a:buChar char="•"/>
            </a:pPr>
            <a:r>
              <a:rPr lang="en-US" sz="2400" b="0" i="0" u="none" strike="noStrike" cap="none" dirty="0">
                <a:solidFill>
                  <a:schemeClr val="tx1"/>
                </a:solidFill>
                <a:latin typeface="Trebuchet MS"/>
                <a:ea typeface="Trebuchet MS"/>
                <a:cs typeface="Trebuchet MS"/>
                <a:sym typeface="Trebuchet MS"/>
              </a:rPr>
              <a:t>Statewide Science Assessment (SSA) Science: Grades 5 and 8 </a:t>
            </a:r>
            <a:endParaRPr sz="2400" b="0" i="0" u="none" strike="noStrike" cap="none" dirty="0">
              <a:solidFill>
                <a:schemeClr val="tx1"/>
              </a:solidFill>
              <a:latin typeface="Century Gothic"/>
              <a:ea typeface="Century Gothic"/>
              <a:cs typeface="Century Gothic"/>
              <a:sym typeface="Century Gothic"/>
            </a:endParaRPr>
          </a:p>
          <a:p>
            <a:pPr marL="201168" marR="0" lvl="1" indent="0" algn="l" rtl="0">
              <a:spcBef>
                <a:spcPts val="560"/>
              </a:spcBef>
              <a:spcAft>
                <a:spcPts val="0"/>
              </a:spcAft>
              <a:buClr>
                <a:srgbClr val="3F3F3F"/>
              </a:buClr>
              <a:buSzPts val="2800"/>
              <a:buFont typeface="Calibri"/>
              <a:buNone/>
            </a:pPr>
            <a:r>
              <a:rPr lang="en-US" sz="2400" b="0" i="0" u="none" strike="noStrike" cap="none" dirty="0">
                <a:solidFill>
                  <a:schemeClr val="tx1"/>
                </a:solidFill>
                <a:latin typeface="Trebuchet MS"/>
                <a:ea typeface="Trebuchet MS"/>
                <a:cs typeface="Trebuchet MS"/>
                <a:sym typeface="Trebuchet MS"/>
              </a:rPr>
              <a:t> </a:t>
            </a:r>
            <a:r>
              <a:rPr lang="en-US" sz="2200" b="0" i="1" u="none" strike="noStrike" cap="none" dirty="0">
                <a:solidFill>
                  <a:schemeClr val="tx1"/>
                </a:solidFill>
                <a:latin typeface="Arial"/>
                <a:ea typeface="Arial"/>
                <a:cs typeface="Arial"/>
                <a:sym typeface="Arial"/>
              </a:rPr>
              <a:t> </a:t>
            </a:r>
            <a:endParaRPr sz="2200" b="0" i="1" u="none" strike="noStrike" cap="none" dirty="0">
              <a:solidFill>
                <a:schemeClr val="tx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229" name="Google Shape;229;p12"/>
          <p:cNvSpPr txBox="1"/>
          <p:nvPr/>
        </p:nvSpPr>
        <p:spPr>
          <a:xfrm>
            <a:off x="266700" y="1266092"/>
            <a:ext cx="8610600" cy="536330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dirty="0">
              <a:solidFill>
                <a:schemeClr val="dk1"/>
              </a:solidFill>
              <a:latin typeface="Trebuchet MS"/>
              <a:ea typeface="Trebuchet MS"/>
              <a:cs typeface="Trebuchet MS"/>
              <a:sym typeface="Trebuchet MS"/>
            </a:endParaRPr>
          </a:p>
          <a:p>
            <a:pPr marL="342900" marR="0" lvl="0"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The ESSA law requires that all Title I schools and families work together.  </a:t>
            </a:r>
            <a:endParaRPr sz="1800" dirty="0">
              <a:solidFill>
                <a:schemeClr val="tx1"/>
              </a:solidFill>
              <a:latin typeface="Century Gothic"/>
              <a:ea typeface="Century Gothic"/>
              <a:cs typeface="Century Gothic"/>
              <a:sym typeface="Century Gothic"/>
            </a:endParaRPr>
          </a:p>
          <a:p>
            <a:pPr marL="342900" marR="0" lvl="0"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How we work together is listed in our Beginning of School Packet:</a:t>
            </a:r>
            <a:endParaRPr sz="1800" dirty="0">
              <a:solidFill>
                <a:schemeClr val="tx1"/>
              </a:solidFill>
              <a:latin typeface="Century Gothic"/>
              <a:ea typeface="Century Gothic"/>
              <a:cs typeface="Century Gothic"/>
              <a:sym typeface="Century Gothic"/>
            </a:endParaRPr>
          </a:p>
          <a:p>
            <a:pPr marL="644843" marR="0" lvl="1"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District Parent-Family Engagement Plan</a:t>
            </a:r>
            <a:endParaRPr sz="1800" b="0" i="0" u="none" strike="noStrike" cap="none" dirty="0">
              <a:solidFill>
                <a:schemeClr val="tx1"/>
              </a:solidFill>
              <a:latin typeface="Century Gothic"/>
              <a:ea typeface="Century Gothic"/>
              <a:cs typeface="Century Gothic"/>
              <a:sym typeface="Century Gothic"/>
            </a:endParaRPr>
          </a:p>
          <a:p>
            <a:pPr marL="644843" marR="0" lvl="1"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School Level Parent &amp; Family Involvement Plan</a:t>
            </a:r>
            <a:endParaRPr sz="1800" b="0" i="0" u="none" strike="noStrike" cap="none" dirty="0">
              <a:solidFill>
                <a:schemeClr val="tx1"/>
              </a:solidFill>
              <a:latin typeface="Century Gothic"/>
              <a:ea typeface="Century Gothic"/>
              <a:cs typeface="Century Gothic"/>
              <a:sym typeface="Century Gothic"/>
            </a:endParaRPr>
          </a:p>
          <a:p>
            <a:pPr marL="644843" marR="0" lvl="1"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Home-School Compact</a:t>
            </a:r>
            <a:endParaRPr sz="1800" b="0" i="0" u="none" strike="noStrike" cap="none" dirty="0">
              <a:solidFill>
                <a:schemeClr val="tx1"/>
              </a:solidFill>
              <a:latin typeface="Century Gothic"/>
              <a:ea typeface="Century Gothic"/>
              <a:cs typeface="Century Gothic"/>
              <a:sym typeface="Century Gothic"/>
            </a:endParaRPr>
          </a:p>
          <a:p>
            <a:pPr marL="828993" marR="0" lvl="2" indent="-342900" algn="l" rtl="0">
              <a:spcBef>
                <a:spcPts val="400"/>
              </a:spcBef>
              <a:spcAft>
                <a:spcPts val="0"/>
              </a:spcAft>
              <a:buClr>
                <a:schemeClr val="dk2"/>
              </a:buClr>
              <a:buSzPts val="2000"/>
              <a:buFont typeface="Wingdings" panose="05000000000000000000" pitchFamily="2" charset="2"/>
              <a:buChar char="Ø"/>
            </a:pPr>
            <a:r>
              <a:rPr lang="en-US" sz="2000" dirty="0">
                <a:solidFill>
                  <a:schemeClr val="tx1"/>
                </a:solidFill>
                <a:latin typeface="Trebuchet MS"/>
                <a:ea typeface="Trebuchet MS"/>
                <a:cs typeface="Trebuchet MS"/>
                <a:sym typeface="Trebuchet MS"/>
              </a:rPr>
              <a:t>W</a:t>
            </a:r>
            <a:r>
              <a:rPr lang="en-US" sz="2000" b="0" i="0" u="none" strike="noStrike" cap="none" dirty="0">
                <a:solidFill>
                  <a:schemeClr val="tx1"/>
                </a:solidFill>
                <a:latin typeface="Trebuchet MS"/>
                <a:ea typeface="Trebuchet MS"/>
                <a:cs typeface="Trebuchet MS"/>
                <a:sym typeface="Trebuchet MS"/>
              </a:rPr>
              <a:t>ill be </a:t>
            </a:r>
            <a:r>
              <a:rPr lang="en-US" sz="2000" dirty="0">
                <a:solidFill>
                  <a:schemeClr val="tx1"/>
                </a:solidFill>
                <a:latin typeface="Trebuchet MS"/>
                <a:ea typeface="Trebuchet MS"/>
                <a:cs typeface="Trebuchet MS"/>
                <a:sym typeface="Trebuchet MS"/>
              </a:rPr>
              <a:t>addressed</a:t>
            </a:r>
            <a:r>
              <a:rPr lang="en-US" sz="2000" b="0" i="0" u="none" strike="noStrike" cap="none" dirty="0">
                <a:solidFill>
                  <a:schemeClr val="tx1"/>
                </a:solidFill>
                <a:latin typeface="Trebuchet MS"/>
                <a:ea typeface="Trebuchet MS"/>
                <a:cs typeface="Trebuchet MS"/>
                <a:sym typeface="Trebuchet MS"/>
              </a:rPr>
              <a:t> during classroom visitations and Parent-Teacher Conferences</a:t>
            </a:r>
            <a:endParaRPr sz="1800" b="0" i="0" u="none" strike="noStrike" cap="none" dirty="0">
              <a:solidFill>
                <a:schemeClr val="tx1"/>
              </a:solidFill>
              <a:latin typeface="Century Gothic"/>
              <a:ea typeface="Century Gothic"/>
              <a:cs typeface="Century Gothic"/>
              <a:sym typeface="Century Gothic"/>
            </a:endParaRPr>
          </a:p>
          <a:p>
            <a:pPr marL="644843" marR="0" lvl="1"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School Wide Improvement Plan (SWIP)</a:t>
            </a:r>
            <a:endParaRPr sz="1800" b="0" i="0" u="none" strike="noStrike" cap="none" dirty="0">
              <a:solidFill>
                <a:schemeClr val="tx1"/>
              </a:solidFill>
              <a:latin typeface="Century Gothic"/>
              <a:ea typeface="Century Gothic"/>
              <a:cs typeface="Century Gothic"/>
              <a:sym typeface="Century Gothic"/>
            </a:endParaRPr>
          </a:p>
          <a:p>
            <a:pPr marL="301943" marR="0" lvl="1" indent="0" algn="l" rtl="0">
              <a:spcBef>
                <a:spcPts val="400"/>
              </a:spcBef>
              <a:spcAft>
                <a:spcPts val="0"/>
              </a:spcAft>
              <a:buClr>
                <a:schemeClr val="dk2"/>
              </a:buClr>
              <a:buSzPts val="2000"/>
              <a:buFont typeface="Calibri"/>
              <a:buNone/>
            </a:pPr>
            <a:endParaRPr sz="2000" b="0" i="0" u="none" strike="noStrike" cap="none" dirty="0">
              <a:solidFill>
                <a:schemeClr val="tx1"/>
              </a:solidFill>
              <a:latin typeface="Trebuchet MS"/>
              <a:ea typeface="Trebuchet MS"/>
              <a:cs typeface="Trebuchet MS"/>
              <a:sym typeface="Trebuchet MS"/>
            </a:endParaRPr>
          </a:p>
          <a:p>
            <a:pPr marL="301943" marR="0" lvl="1" indent="0" algn="l" rtl="0">
              <a:spcBef>
                <a:spcPts val="400"/>
              </a:spcBef>
              <a:spcAft>
                <a:spcPts val="0"/>
              </a:spcAft>
              <a:buClr>
                <a:schemeClr val="dk2"/>
              </a:buClr>
              <a:buSzPts val="2000"/>
              <a:buFont typeface="Calibri"/>
              <a:buNone/>
            </a:pPr>
            <a:r>
              <a:rPr lang="en-US" sz="2000" b="0" i="0" u="none" strike="noStrike" cap="none" dirty="0">
                <a:solidFill>
                  <a:schemeClr val="tx1"/>
                </a:solidFill>
                <a:latin typeface="Trebuchet MS"/>
                <a:ea typeface="Trebuchet MS"/>
                <a:cs typeface="Trebuchet MS"/>
                <a:sym typeface="Trebuchet MS"/>
              </a:rPr>
              <a:t>This information packet is sent home to all families by each Title I school via student backpac</a:t>
            </a:r>
            <a:r>
              <a:rPr lang="en-US" sz="2000" dirty="0">
                <a:solidFill>
                  <a:schemeClr val="tx1"/>
                </a:solidFill>
                <a:latin typeface="Trebuchet MS"/>
                <a:ea typeface="Trebuchet MS"/>
                <a:cs typeface="Trebuchet MS"/>
                <a:sym typeface="Trebuchet MS"/>
              </a:rPr>
              <a:t>ks and </a:t>
            </a:r>
            <a:r>
              <a:rPr lang="en-US" sz="2000" b="0" i="0" u="none" strike="noStrike" cap="none" dirty="0">
                <a:solidFill>
                  <a:schemeClr val="tx1"/>
                </a:solidFill>
                <a:latin typeface="Trebuchet MS"/>
                <a:ea typeface="Trebuchet MS"/>
                <a:cs typeface="Trebuchet MS"/>
                <a:sym typeface="Trebuchet MS"/>
              </a:rPr>
              <a:t>can be found in the Parent &amp; Family Resource Area Notebook as well as on the school’s website.</a:t>
            </a:r>
            <a:endParaRPr sz="1800" b="0" i="0" u="none" strike="noStrike" cap="none" dirty="0">
              <a:solidFill>
                <a:schemeClr val="tx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title"/>
          </p:nvPr>
        </p:nvSpPr>
        <p:spPr>
          <a:xfrm>
            <a:off x="304400" y="457200"/>
            <a:ext cx="88395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35" name="Google Shape;235;p13"/>
          <p:cNvSpPr txBox="1"/>
          <p:nvPr/>
        </p:nvSpPr>
        <p:spPr>
          <a:xfrm>
            <a:off x="304400" y="1676400"/>
            <a:ext cx="86109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dirty="0">
                <a:solidFill>
                  <a:schemeClr val="tx1"/>
                </a:solidFill>
                <a:latin typeface="Trebuchet MS"/>
                <a:ea typeface="Trebuchet MS"/>
                <a:cs typeface="Trebuchet MS"/>
                <a:sym typeface="Trebuchet MS"/>
              </a:rPr>
              <a:t>It is your right to:</a:t>
            </a:r>
            <a:endParaRPr sz="1800"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dirty="0">
                <a:solidFill>
                  <a:schemeClr val="tx1"/>
                </a:solidFill>
                <a:latin typeface="Trebuchet MS"/>
                <a:ea typeface="Trebuchet MS"/>
                <a:cs typeface="Trebuchet MS"/>
                <a:sym typeface="Trebuchet MS"/>
              </a:rPr>
              <a:t>Be involved and request regular meetings to express your opinions and concerns</a:t>
            </a:r>
            <a:endParaRPr sz="1800"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dirty="0">
                <a:solidFill>
                  <a:schemeClr val="tx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dirty="0">
                <a:solidFill>
                  <a:schemeClr val="tx1"/>
                </a:solidFill>
                <a:latin typeface="Trebuchet MS"/>
                <a:ea typeface="Trebuchet MS"/>
                <a:cs typeface="Trebuchet MS"/>
                <a:sym typeface="Trebuchet MS"/>
              </a:rPr>
              <a:t>Request and receive information on the qualifications of your child’s teacher</a:t>
            </a:r>
            <a:endParaRPr sz="1800"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dirty="0">
                <a:solidFill>
                  <a:schemeClr val="tx1"/>
                </a:solidFill>
                <a:latin typeface="Trebuchet MS"/>
                <a:ea typeface="Trebuchet MS"/>
                <a:cs typeface="Trebuchet MS"/>
                <a:sym typeface="Trebuchet MS"/>
              </a:rPr>
              <a:t>Be informed if your child is taught by a Non-Certified Teacher for four or more consecutive weeks</a:t>
            </a:r>
            <a:endParaRPr sz="1800" dirty="0">
              <a:solidFill>
                <a:schemeClr val="tx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2" name="Google Shape;242;p14"/>
          <p:cNvSpPr txBox="1"/>
          <p:nvPr/>
        </p:nvSpPr>
        <p:spPr>
          <a:xfrm>
            <a:off x="152400" y="1600200"/>
            <a:ext cx="8763000" cy="51319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As a parent or family member you are vital in the development, implementation, and review of the parent and family engagement program at our school. </a:t>
            </a:r>
            <a:endParaRPr sz="1800" dirty="0">
              <a:solidFill>
                <a:schemeClr val="tx1"/>
              </a:solidFill>
              <a:latin typeface="Century Gothic"/>
              <a:ea typeface="Century Gothic"/>
              <a:cs typeface="Century Gothic"/>
              <a:sym typeface="Century Gothic"/>
            </a:endParaRPr>
          </a:p>
          <a:p>
            <a:pPr marL="342900" marR="0" lvl="0" indent="-342900" algn="l" rtl="0">
              <a:spcBef>
                <a:spcPts val="400"/>
              </a:spcBef>
              <a:spcAft>
                <a:spcPts val="0"/>
              </a:spcAft>
              <a:buClr>
                <a:schemeClr val="dk2"/>
              </a:buClr>
              <a:buSzPts val="2000"/>
              <a:buFont typeface="Arial" panose="020B0604020202020204" pitchFamily="34" charset="0"/>
              <a:buChar char="•"/>
            </a:pPr>
            <a:r>
              <a:rPr lang="en-US" sz="2000" b="0" i="0" u="none" strike="noStrike" cap="none" dirty="0">
                <a:solidFill>
                  <a:schemeClr val="tx1"/>
                </a:solidFill>
                <a:latin typeface="Trebuchet MS"/>
                <a:ea typeface="Trebuchet MS"/>
                <a:cs typeface="Trebuchet MS"/>
                <a:sym typeface="Trebuchet MS"/>
              </a:rPr>
              <a:t>So that you can be as active as possible in your child’s school success we will:</a:t>
            </a:r>
            <a:endParaRPr sz="1800"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Assist families in understanding academic content standards, assessments, and how to monitor and improve your child</a:t>
            </a:r>
            <a:r>
              <a:rPr lang="en-US" sz="1800" dirty="0">
                <a:solidFill>
                  <a:schemeClr val="tx1"/>
                </a:solidFill>
                <a:latin typeface="Trebuchet MS"/>
                <a:ea typeface="Trebuchet MS"/>
                <a:cs typeface="Trebuchet MS"/>
                <a:sym typeface="Trebuchet MS"/>
              </a:rPr>
              <a:t>’s </a:t>
            </a:r>
            <a:r>
              <a:rPr lang="en-US" sz="1800" b="0" i="0" u="none" strike="noStrike" cap="none" dirty="0">
                <a:solidFill>
                  <a:schemeClr val="tx1"/>
                </a:solidFill>
                <a:latin typeface="Trebuchet MS"/>
                <a:ea typeface="Trebuchet MS"/>
                <a:cs typeface="Trebuchet MS"/>
                <a:sym typeface="Trebuchet MS"/>
              </a:rPr>
              <a:t>achievement. </a:t>
            </a:r>
            <a:endParaRPr sz="1800" b="0" i="0" u="none" strike="noStrike" cap="none"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dirty="0">
              <a:solidFill>
                <a:schemeClr val="tx1"/>
              </a:solidFill>
              <a:latin typeface="Century Gothic"/>
              <a:ea typeface="Century Gothic"/>
              <a:cs typeface="Century Gothic"/>
              <a:sym typeface="Century Gothic"/>
            </a:endParaRPr>
          </a:p>
          <a:p>
            <a:pPr marL="486918" marR="0" lvl="1" indent="-285750" algn="l" rtl="0">
              <a:spcBef>
                <a:spcPts val="360"/>
              </a:spcBef>
              <a:spcAft>
                <a:spcPts val="0"/>
              </a:spcAft>
              <a:buClr>
                <a:schemeClr val="dk2"/>
              </a:buClr>
              <a:buSzPts val="1800"/>
              <a:buFont typeface="Wingdings" panose="05000000000000000000" pitchFamily="2" charset="2"/>
              <a:buChar char="Ø"/>
            </a:pPr>
            <a:r>
              <a:rPr lang="en-US" sz="1800" b="0" i="0" u="none" strike="noStrike" cap="none" dirty="0">
                <a:solidFill>
                  <a:schemeClr val="tx1"/>
                </a:solidFill>
                <a:latin typeface="Trebuchet MS"/>
                <a:ea typeface="Trebuchet MS"/>
                <a:cs typeface="Trebuchet MS"/>
                <a:sym typeface="Trebuchet MS"/>
              </a:rPr>
              <a:t>Inform you on where to locate a copy of the Title I Complaint Procedures.</a:t>
            </a:r>
            <a:endParaRPr sz="1800" b="0" i="0" u="none" strike="noStrike" cap="none" dirty="0">
              <a:solidFill>
                <a:schemeClr val="tx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304800" y="1219200"/>
            <a:ext cx="8610600" cy="5334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91440" marR="0" lvl="0" indent="-91440" algn="l" rtl="0">
              <a:spcBef>
                <a:spcPts val="560"/>
              </a:spcBef>
              <a:spcAft>
                <a:spcPts val="0"/>
              </a:spcAft>
              <a:buClr>
                <a:schemeClr val="dk2"/>
              </a:buClr>
              <a:buSzPts val="2800"/>
              <a:buFont typeface="Trebuchet MS"/>
              <a:buChar char="•"/>
            </a:pPr>
            <a:r>
              <a:rPr lang="en-US" sz="2800" b="0" i="0" u="none" strike="noStrike" cap="none" dirty="0">
                <a:solidFill>
                  <a:schemeClr val="tx1"/>
                </a:solidFill>
                <a:latin typeface="Trebuchet MS"/>
                <a:ea typeface="Trebuchet MS"/>
                <a:cs typeface="Trebuchet MS"/>
                <a:sym typeface="Trebuchet MS"/>
              </a:rPr>
              <a:t>An area/room has been established to house resource materials for parents and families to access as needed.</a:t>
            </a:r>
            <a:endParaRPr sz="1800" dirty="0">
              <a:solidFill>
                <a:schemeClr val="tx1"/>
              </a:solidFill>
              <a:latin typeface="Century Gothic"/>
              <a:ea typeface="Century Gothic"/>
              <a:cs typeface="Century Gothic"/>
              <a:sym typeface="Century Gothic"/>
            </a:endParaRPr>
          </a:p>
          <a:p>
            <a:pPr marL="91440" marR="0" lvl="0" indent="-91440" algn="l" rtl="0">
              <a:spcBef>
                <a:spcPts val="560"/>
              </a:spcBef>
              <a:spcAft>
                <a:spcPts val="0"/>
              </a:spcAft>
              <a:buClr>
                <a:schemeClr val="dk2"/>
              </a:buClr>
              <a:buSzPts val="2800"/>
              <a:buFont typeface="Trebuchet MS"/>
              <a:buChar char="•"/>
            </a:pPr>
            <a:r>
              <a:rPr lang="en-US" sz="2800" b="0" i="0" u="none" strike="noStrike" cap="none" dirty="0">
                <a:solidFill>
                  <a:schemeClr val="tx1"/>
                </a:solidFill>
                <a:latin typeface="Trebuchet MS"/>
                <a:ea typeface="Trebuchet MS"/>
                <a:cs typeface="Trebuchet MS"/>
                <a:sym typeface="Trebuchet MS"/>
              </a:rPr>
              <a:t>This area/room contains a variety of informational and academic materials for parents to take and use with their student at home.</a:t>
            </a:r>
            <a:endParaRPr sz="1800" dirty="0">
              <a:solidFill>
                <a:schemeClr val="tx1"/>
              </a:solidFill>
              <a:latin typeface="Century Gothic"/>
              <a:ea typeface="Century Gothic"/>
              <a:cs typeface="Century Gothic"/>
              <a:sym typeface="Century Gothic"/>
            </a:endParaRPr>
          </a:p>
          <a:p>
            <a:pPr marL="91440" indent="-91440">
              <a:spcBef>
                <a:spcPts val="560"/>
              </a:spcBef>
              <a:buClr>
                <a:schemeClr val="dk2"/>
              </a:buClr>
              <a:buSzPts val="2800"/>
              <a:buFont typeface="Trebuchet MS"/>
              <a:buChar char="•"/>
            </a:pPr>
            <a:r>
              <a:rPr lang="en-US" sz="2800" b="0" i="0" u="none" strike="noStrike" cap="none" dirty="0">
                <a:solidFill>
                  <a:schemeClr val="tx1"/>
                </a:solidFill>
                <a:latin typeface="Trebuchet MS"/>
                <a:ea typeface="Trebuchet MS"/>
                <a:cs typeface="Trebuchet MS"/>
                <a:sym typeface="Trebuchet MS"/>
              </a:rPr>
              <a:t>Our Parent &amp; Family Resource Area is located in the lobby of the Guidance </a:t>
            </a:r>
            <a:r>
              <a:rPr lang="en-US" sz="2800" dirty="0">
                <a:solidFill>
                  <a:schemeClr val="tx1"/>
                </a:solidFill>
                <a:latin typeface="Trebuchet MS"/>
                <a:ea typeface="Trebuchet MS"/>
                <a:cs typeface="Trebuchet MS"/>
                <a:sym typeface="Trebuchet MS"/>
              </a:rPr>
              <a:t>Office. </a:t>
            </a:r>
            <a:r>
              <a:rPr lang="en-US" sz="1800" dirty="0">
                <a:solidFill>
                  <a:schemeClr val="tx1"/>
                </a:solidFill>
                <a:latin typeface="Trebuchet MS"/>
                <a:ea typeface="Trebuchet MS"/>
                <a:cs typeface="Trebuchet MS"/>
                <a:sym typeface="Trebuchet MS"/>
              </a:rPr>
              <a:t>Some of the materials available for check-out are:</a:t>
            </a:r>
            <a:endParaRPr lang="en-US" sz="1200" dirty="0">
              <a:solidFill>
                <a:schemeClr val="tx1"/>
              </a:solidFill>
              <a:latin typeface="Century Gothic"/>
              <a:ea typeface="Trebuchet MS"/>
              <a:cs typeface="Trebuchet MS"/>
              <a:sym typeface="Century Gothic"/>
            </a:endParaRPr>
          </a:p>
          <a:p>
            <a:pPr marL="342900" lvl="1" indent="-342900">
              <a:spcBef>
                <a:spcPts val="560"/>
              </a:spcBef>
              <a:buClr>
                <a:schemeClr val="dk2"/>
              </a:buClr>
              <a:buSzPts val="2800"/>
              <a:buFont typeface="Wingdings" panose="05000000000000000000" pitchFamily="2" charset="2"/>
              <a:buChar char="Ø"/>
            </a:pPr>
            <a:r>
              <a:rPr lang="en-US" sz="2000" b="0" i="0" u="none" strike="noStrike" cap="none" dirty="0">
                <a:solidFill>
                  <a:schemeClr val="tx1"/>
                </a:solidFill>
                <a:latin typeface="Century Gothic"/>
                <a:sym typeface="Century Gothic"/>
              </a:rPr>
              <a:t>Fry Word lists</a:t>
            </a:r>
          </a:p>
          <a:p>
            <a:pPr marL="342900" lvl="1" indent="-342900">
              <a:spcBef>
                <a:spcPts val="560"/>
              </a:spcBef>
              <a:buClr>
                <a:schemeClr val="dk2"/>
              </a:buClr>
              <a:buSzPts val="2800"/>
              <a:buFont typeface="Wingdings" panose="05000000000000000000" pitchFamily="2" charset="2"/>
              <a:buChar char="Ø"/>
            </a:pPr>
            <a:r>
              <a:rPr lang="en-US" sz="2000" dirty="0">
                <a:solidFill>
                  <a:schemeClr val="tx1"/>
                </a:solidFill>
                <a:latin typeface="Century Gothic"/>
                <a:ea typeface="Arial"/>
                <a:cs typeface="Arial"/>
                <a:sym typeface="Century Gothic"/>
              </a:rPr>
              <a:t>Title 1 Parent</a:t>
            </a:r>
            <a:r>
              <a:rPr lang="en-US" sz="2000" dirty="0">
                <a:solidFill>
                  <a:schemeClr val="tx1"/>
                </a:solidFill>
                <a:latin typeface="Century Gothic"/>
                <a:sym typeface="Century Gothic"/>
              </a:rPr>
              <a:t>’s Make a Different Newsletter and Learning Planners</a:t>
            </a:r>
          </a:p>
          <a:p>
            <a:pPr marL="342900" lvl="1" indent="-342900">
              <a:spcBef>
                <a:spcPts val="560"/>
              </a:spcBef>
              <a:buClr>
                <a:schemeClr val="dk2"/>
              </a:buClr>
              <a:buSzPts val="2800"/>
              <a:buFont typeface="Wingdings" panose="05000000000000000000" pitchFamily="2" charset="2"/>
              <a:buChar char="Ø"/>
            </a:pPr>
            <a:r>
              <a:rPr lang="en-US" sz="2000" b="0" i="0" u="none" strike="noStrike" cap="none" dirty="0">
                <a:solidFill>
                  <a:schemeClr val="tx1"/>
                </a:solidFill>
                <a:latin typeface="Century Gothic"/>
                <a:ea typeface="Arial"/>
                <a:cs typeface="Arial"/>
                <a:sym typeface="Century Gothic"/>
              </a:rPr>
              <a:t>Vocabulary and Comprehension Packets</a:t>
            </a:r>
            <a:endParaRPr sz="20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49" name="Google Shape;249;p15"/>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56" name="Google Shape;256;p16"/>
          <p:cNvSpPr txBox="1"/>
          <p:nvPr/>
        </p:nvSpPr>
        <p:spPr>
          <a:xfrm>
            <a:off x="342900" y="1679600"/>
            <a:ext cx="8458200" cy="4800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00"/>
              </a:spcBef>
              <a:spcAft>
                <a:spcPts val="0"/>
              </a:spcAft>
              <a:buClrTx/>
              <a:buSzPts val="2200"/>
              <a:buFont typeface="Arial" panose="020B0604020202020204" pitchFamily="34" charset="0"/>
              <a:buChar char="•"/>
            </a:pPr>
            <a:r>
              <a:rPr lang="en-US" sz="2200" b="0" i="0" u="none" strike="noStrike" cap="none" dirty="0">
                <a:solidFill>
                  <a:schemeClr val="tx1"/>
                </a:solidFill>
                <a:latin typeface="Trebuchet MS"/>
                <a:ea typeface="Trebuchet MS"/>
                <a:cs typeface="Trebuchet MS"/>
                <a:sym typeface="Trebuchet MS"/>
              </a:rPr>
              <a:t>You are your child’s first teacher.</a:t>
            </a:r>
            <a:endParaRPr sz="2000" dirty="0">
              <a:solidFill>
                <a:schemeClr val="tx1"/>
              </a:solidFill>
              <a:latin typeface="Century Gothic"/>
              <a:ea typeface="Century Gothic"/>
              <a:cs typeface="Century Gothic"/>
              <a:sym typeface="Century Gothic"/>
            </a:endParaRPr>
          </a:p>
          <a:p>
            <a:pPr marL="342900" marR="0" lvl="0" indent="-342900" algn="l" rtl="0">
              <a:spcBef>
                <a:spcPts val="400"/>
              </a:spcBef>
              <a:spcAft>
                <a:spcPts val="0"/>
              </a:spcAft>
              <a:buClrTx/>
              <a:buSzPts val="2200"/>
              <a:buFont typeface="Arial" panose="020B0604020202020204" pitchFamily="34" charset="0"/>
              <a:buChar char="•"/>
            </a:pPr>
            <a:r>
              <a:rPr lang="en-US" sz="2200" b="0" i="0" u="none" strike="noStrike" cap="none" dirty="0">
                <a:solidFill>
                  <a:schemeClr val="tx1"/>
                </a:solidFill>
                <a:latin typeface="Trebuchet MS"/>
                <a:ea typeface="Trebuchet MS"/>
                <a:cs typeface="Trebuchet MS"/>
                <a:sym typeface="Trebuchet MS"/>
              </a:rPr>
              <a:t>You have the ability to influence your child’s education more than any teacher or school.</a:t>
            </a:r>
            <a:endParaRPr sz="2000" dirty="0">
              <a:solidFill>
                <a:schemeClr val="tx1"/>
              </a:solidFill>
              <a:latin typeface="Century Gothic"/>
              <a:ea typeface="Century Gothic"/>
              <a:cs typeface="Century Gothic"/>
              <a:sym typeface="Century Gothic"/>
            </a:endParaRPr>
          </a:p>
          <a:p>
            <a:pPr marL="342900" marR="0" lvl="0" indent="-342900" algn="l" rtl="0">
              <a:spcBef>
                <a:spcPts val="400"/>
              </a:spcBef>
              <a:spcAft>
                <a:spcPts val="0"/>
              </a:spcAft>
              <a:buClrTx/>
              <a:buSzPts val="2200"/>
              <a:buFont typeface="Arial" panose="020B0604020202020204" pitchFamily="34" charset="0"/>
              <a:buChar char="•"/>
            </a:pPr>
            <a:r>
              <a:rPr lang="en-US" sz="2200" b="0" i="0" u="none" strike="noStrike" cap="none" dirty="0">
                <a:solidFill>
                  <a:schemeClr val="tx1"/>
                </a:solidFill>
                <a:latin typeface="Trebuchet MS"/>
                <a:ea typeface="Trebuchet MS"/>
                <a:cs typeface="Trebuchet MS"/>
                <a:sym typeface="Trebuchet MS"/>
              </a:rPr>
              <a:t>You know your child best</a:t>
            </a:r>
            <a:r>
              <a:rPr lang="en-US" sz="2200" dirty="0">
                <a:solidFill>
                  <a:schemeClr val="tx1"/>
                </a:solidFill>
                <a:latin typeface="Trebuchet MS"/>
                <a:ea typeface="Trebuchet MS"/>
                <a:cs typeface="Trebuchet MS"/>
                <a:sym typeface="Trebuchet MS"/>
              </a:rPr>
              <a:t>!</a:t>
            </a:r>
            <a:endParaRPr lang="en-US" sz="2200" b="0" i="0" u="none" strike="noStrike" cap="none" dirty="0">
              <a:solidFill>
                <a:schemeClr val="tx1"/>
              </a:solidFill>
              <a:latin typeface="Trebuchet MS"/>
              <a:ea typeface="Trebuchet MS"/>
              <a:cs typeface="Trebuchet MS"/>
              <a:sym typeface="Trebuchet MS"/>
            </a:endParaRPr>
          </a:p>
          <a:p>
            <a:pPr marL="342900" lvl="2" indent="-342900">
              <a:spcBef>
                <a:spcPts val="400"/>
              </a:spcBef>
              <a:buClrTx/>
              <a:buSzPts val="2200"/>
              <a:buFont typeface="Arial" panose="020B0604020202020204" pitchFamily="34" charset="0"/>
              <a:buChar char="•"/>
            </a:pPr>
            <a:r>
              <a:rPr lang="en-US" sz="2200" b="0" i="0" u="none" strike="noStrike" cap="none" dirty="0">
                <a:solidFill>
                  <a:schemeClr val="tx1"/>
                </a:solidFill>
                <a:latin typeface="Trebuchet MS"/>
                <a:ea typeface="Trebuchet MS"/>
                <a:cs typeface="Trebuchet MS"/>
                <a:sym typeface="Trebuchet MS"/>
              </a:rPr>
              <a:t>Share information about your child’s interests and abilities with teachers</a:t>
            </a:r>
          </a:p>
          <a:p>
            <a:pPr marL="342900" marR="0" lvl="0" indent="-342900" algn="l" rtl="0">
              <a:spcBef>
                <a:spcPts val="400"/>
              </a:spcBef>
              <a:spcAft>
                <a:spcPts val="0"/>
              </a:spcAft>
              <a:buClrTx/>
              <a:buSzPts val="2200"/>
              <a:buFont typeface="Arial" panose="020B0604020202020204" pitchFamily="34" charset="0"/>
              <a:buChar char="•"/>
            </a:pPr>
            <a:r>
              <a:rPr lang="en-US" sz="2200" b="0" i="0" u="none" strike="noStrike" cap="none" dirty="0">
                <a:solidFill>
                  <a:schemeClr val="tx1"/>
                </a:solidFill>
                <a:latin typeface="Trebuchet MS"/>
                <a:ea typeface="Trebuchet MS"/>
                <a:cs typeface="Trebuchet MS"/>
                <a:sym typeface="Trebuchet MS"/>
              </a:rPr>
              <a:t>Ask to see </a:t>
            </a:r>
            <a:r>
              <a:rPr lang="en-US" sz="2200" dirty="0">
                <a:solidFill>
                  <a:schemeClr val="tx1"/>
                </a:solidFill>
                <a:latin typeface="Trebuchet MS"/>
                <a:ea typeface="Trebuchet MS"/>
                <a:cs typeface="Trebuchet MS"/>
                <a:sym typeface="Trebuchet MS"/>
              </a:rPr>
              <a:t>assessment</a:t>
            </a:r>
            <a:r>
              <a:rPr lang="en-US" sz="2200" b="0" i="0" u="none" strike="noStrike" cap="none" dirty="0">
                <a:solidFill>
                  <a:schemeClr val="tx1"/>
                </a:solidFill>
                <a:latin typeface="Trebuchet MS"/>
                <a:ea typeface="Trebuchet MS"/>
                <a:cs typeface="Trebuchet MS"/>
                <a:sym typeface="Trebuchet MS"/>
              </a:rPr>
              <a:t> results</a:t>
            </a:r>
          </a:p>
          <a:p>
            <a:pPr marL="342900" marR="0" lvl="0" indent="-342900" algn="l" rtl="0">
              <a:spcBef>
                <a:spcPts val="400"/>
              </a:spcBef>
              <a:spcAft>
                <a:spcPts val="0"/>
              </a:spcAft>
              <a:buClrTx/>
              <a:buSzPts val="2200"/>
              <a:buFont typeface="Arial" panose="020B0604020202020204" pitchFamily="34" charset="0"/>
              <a:buChar char="•"/>
            </a:pPr>
            <a:r>
              <a:rPr lang="en-US" sz="2200" b="0" i="0" strike="noStrike" cap="none" dirty="0">
                <a:solidFill>
                  <a:schemeClr val="tx1"/>
                </a:solidFill>
                <a:latin typeface="Trebuchet MS"/>
                <a:ea typeface="Trebuchet MS"/>
                <a:cs typeface="Trebuchet MS"/>
                <a:sym typeface="Trebuchet MS"/>
              </a:rPr>
              <a:t>Discuss these results with your child’s teacher so that you understand how to help your child at home</a:t>
            </a:r>
          </a:p>
          <a:p>
            <a:pPr marL="342900" marR="0" lvl="0" indent="-342900" algn="l" rtl="0">
              <a:spcBef>
                <a:spcPts val="400"/>
              </a:spcBef>
              <a:spcAft>
                <a:spcPts val="0"/>
              </a:spcAft>
              <a:buClrTx/>
              <a:buSzPts val="2200"/>
              <a:buFont typeface="Arial" panose="020B0604020202020204" pitchFamily="34" charset="0"/>
              <a:buChar char="•"/>
            </a:pPr>
            <a:r>
              <a:rPr lang="en-US" sz="2200" b="0" i="0" strike="noStrike" cap="none" dirty="0">
                <a:solidFill>
                  <a:schemeClr val="tx1"/>
                </a:solidFill>
                <a:latin typeface="Trebuchet MS"/>
                <a:ea typeface="Trebuchet MS"/>
                <a:cs typeface="Trebuchet MS"/>
                <a:sym typeface="Trebuchet MS"/>
              </a:rPr>
              <a:t>Be knowledgeable of grade level expectations</a:t>
            </a:r>
            <a:endParaRPr sz="2000" b="0" i="0" strike="noStrike" cap="none" dirty="0">
              <a:solidFill>
                <a:schemeClr val="tx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pic>
        <p:nvPicPr>
          <p:cNvPr id="257" name="Google Shape;257;p16"/>
          <p:cNvPicPr preferRelativeResize="0"/>
          <p:nvPr/>
        </p:nvPicPr>
        <p:blipFill>
          <a:blip r:embed="rId3">
            <a:alphaModFix/>
          </a:blip>
          <a:stretch>
            <a:fillRect/>
          </a:stretch>
        </p:blipFill>
        <p:spPr>
          <a:xfrm>
            <a:off x="7430200" y="5420700"/>
            <a:ext cx="1084300" cy="88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7"/>
          <p:cNvSpPr txBox="1">
            <a:spLocks noGrp="1"/>
          </p:cNvSpPr>
          <p:nvPr>
            <p:ph type="title"/>
          </p:nvPr>
        </p:nvSpPr>
        <p:spPr>
          <a:xfrm>
            <a:off x="479675" y="2690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64" name="Google Shape;264;p17"/>
          <p:cNvSpPr txBox="1">
            <a:spLocks noGrp="1"/>
          </p:cNvSpPr>
          <p:nvPr>
            <p:ph type="body" idx="1"/>
          </p:nvPr>
        </p:nvSpPr>
        <p:spPr>
          <a:xfrm>
            <a:off x="304800" y="1600200"/>
            <a:ext cx="8610600" cy="4953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3042B"/>
              </a:buClr>
              <a:buSzPts val="2800"/>
              <a:buFont typeface="Trebuchet MS"/>
              <a:buNone/>
            </a:pPr>
            <a:endParaRPr sz="2800" dirty="0">
              <a:solidFill>
                <a:srgbClr val="3F3F3F"/>
              </a:solidFill>
            </a:endParaRPr>
          </a:p>
          <a:p>
            <a:pPr marL="0" lvl="0" indent="0" algn="l" rtl="0">
              <a:lnSpc>
                <a:spcPct val="80000"/>
              </a:lnSpc>
              <a:spcBef>
                <a:spcPts val="560"/>
              </a:spcBef>
              <a:spcAft>
                <a:spcPts val="0"/>
              </a:spcAft>
              <a:buClr>
                <a:srgbClr val="3F3F3F"/>
              </a:buClr>
              <a:buSzPts val="2800"/>
              <a:buFont typeface="Trebuchet MS"/>
              <a:buNone/>
            </a:pPr>
            <a:r>
              <a:rPr lang="en-US" sz="2800" dirty="0">
                <a:solidFill>
                  <a:schemeClr val="tx1"/>
                </a:solidFill>
                <a:latin typeface="Trebuchet MS" panose="020B0603020202020204" pitchFamily="34" charset="0"/>
              </a:rPr>
              <a:t>Teachers will provide specific information on:</a:t>
            </a:r>
            <a:endParaRPr dirty="0">
              <a:solidFill>
                <a:schemeClr val="tx1"/>
              </a:solidFill>
              <a:latin typeface="Trebuchet MS" panose="020B0603020202020204" pitchFamily="34" charset="0"/>
            </a:endParaRPr>
          </a:p>
          <a:p>
            <a:pPr marL="0" lvl="0" indent="0" algn="l" rtl="0">
              <a:lnSpc>
                <a:spcPct val="80000"/>
              </a:lnSpc>
              <a:spcBef>
                <a:spcPts val="160"/>
              </a:spcBef>
              <a:spcAft>
                <a:spcPts val="0"/>
              </a:spcAft>
              <a:buClr>
                <a:srgbClr val="03042B"/>
              </a:buClr>
              <a:buSzPts val="800"/>
              <a:buFont typeface="Trebuchet MS"/>
              <a:buNone/>
            </a:pPr>
            <a:endParaRPr sz="800"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Florida Assessment of Student Thinking (FAST)</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Grade Level Expectations</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Grade Specific Curriculum</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Measuring Student Success</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Definition of Proficiency</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Overview of their plans for the year</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Review the Home-School Compact</a:t>
            </a:r>
            <a:endParaRPr dirty="0">
              <a:solidFill>
                <a:schemeClr val="tx1"/>
              </a:solidFill>
              <a:latin typeface="Trebuchet MS" panose="020B0603020202020204" pitchFamily="34" charset="0"/>
            </a:endParaRPr>
          </a:p>
          <a:p>
            <a:pPr marL="760413" lvl="1" indent="-457200" algn="l" rtl="0">
              <a:lnSpc>
                <a:spcPct val="80000"/>
              </a:lnSpc>
              <a:spcBef>
                <a:spcPts val="520"/>
              </a:spcBef>
              <a:spcAft>
                <a:spcPts val="0"/>
              </a:spcAft>
              <a:buClr>
                <a:schemeClr val="dk2"/>
              </a:buClr>
              <a:buSzPts val="2600"/>
              <a:buFont typeface="Arial"/>
              <a:buChar char="•"/>
            </a:pPr>
            <a:r>
              <a:rPr lang="en-US" sz="2600" dirty="0">
                <a:solidFill>
                  <a:schemeClr val="tx1"/>
                </a:solidFill>
                <a:latin typeface="Trebuchet MS" panose="020B0603020202020204" pitchFamily="34" charset="0"/>
              </a:rPr>
              <a:t>Home-School Communication Systems</a:t>
            </a:r>
            <a:endParaRPr sz="2600" dirty="0">
              <a:solidFill>
                <a:schemeClr val="tx1"/>
              </a:solidFill>
              <a:latin typeface="Trebuchet MS" panose="020B0603020202020204" pitchFamily="34" charset="0"/>
            </a:endParaRPr>
          </a:p>
          <a:p>
            <a:pPr marL="0" lvl="0" indent="0" algn="l" rtl="0">
              <a:spcBef>
                <a:spcPts val="280"/>
              </a:spcBef>
              <a:spcAft>
                <a:spcPts val="0"/>
              </a:spcAft>
              <a:buClr>
                <a:srgbClr val="03042B"/>
              </a:buClr>
              <a:buSzPts val="1400"/>
              <a:buFont typeface="Trebuchet MS"/>
              <a:buNone/>
            </a:pPr>
            <a:endParaRPr sz="1400" dirty="0">
              <a:solidFill>
                <a:srgbClr val="7030A0"/>
              </a:solidFill>
              <a:latin typeface="Arial"/>
              <a:ea typeface="Arial"/>
              <a:cs typeface="Arial"/>
              <a:sym typeface="Arial"/>
            </a:endParaRPr>
          </a:p>
          <a:p>
            <a:pPr marL="0" lvl="0" indent="0" algn="l" rtl="0">
              <a:spcBef>
                <a:spcPts val="640"/>
              </a:spcBef>
              <a:spcAft>
                <a:spcPts val="0"/>
              </a:spcAft>
              <a:buClr>
                <a:srgbClr val="03042B"/>
              </a:buClr>
              <a:buSzPts val="3200"/>
              <a:buFont typeface="Trebuchet MS"/>
              <a:buNone/>
            </a:pPr>
            <a:endParaRPr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dirty="0">
                <a:solidFill>
                  <a:schemeClr val="dk1"/>
                </a:solidFill>
                <a:latin typeface="Calibri"/>
                <a:ea typeface="Calibri"/>
                <a:cs typeface="Calibri"/>
                <a:sym typeface="Calibri"/>
              </a:rPr>
              <a:t>Thank you for attending.</a:t>
            </a:r>
            <a:endParaRPr sz="4800" dirty="0">
              <a:solidFill>
                <a:schemeClr val="dk1"/>
              </a:solidFill>
              <a:latin typeface="Calibri"/>
              <a:ea typeface="Calibri"/>
              <a:cs typeface="Calibri"/>
              <a:sym typeface="Calibri"/>
            </a:endParaRPr>
          </a:p>
        </p:txBody>
      </p:sp>
      <p:sp>
        <p:nvSpPr>
          <p:cNvPr id="276" name="Google Shape;276;p19"/>
          <p:cNvSpPr txBox="1"/>
          <p:nvPr/>
        </p:nvSpPr>
        <p:spPr>
          <a:xfrm>
            <a:off x="145514" y="915318"/>
            <a:ext cx="8610600" cy="4834467"/>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dirty="0">
              <a:solidFill>
                <a:schemeClr val="tx1"/>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b="0" i="0" u="none" strike="noStrike" cap="none" dirty="0">
                <a:solidFill>
                  <a:schemeClr val="tx1"/>
                </a:solidFill>
                <a:latin typeface="Trebuchet MS"/>
                <a:ea typeface="Trebuchet MS"/>
                <a:cs typeface="Trebuchet MS"/>
                <a:sym typeface="Trebuchet MS"/>
              </a:rPr>
              <a:t>Be sure to review and sign:</a:t>
            </a:r>
            <a:endParaRPr dirty="0">
              <a:solidFill>
                <a:schemeClr val="tx1"/>
              </a:solidFill>
            </a:endParaRPr>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tx1"/>
                </a:solidFill>
                <a:latin typeface="Trebuchet MS"/>
                <a:ea typeface="Trebuchet MS"/>
                <a:cs typeface="Trebuchet MS"/>
                <a:sym typeface="Trebuchet MS"/>
              </a:rPr>
              <a:t>Title I Annual Meeting Evaluation Form</a:t>
            </a:r>
            <a:endParaRPr dirty="0">
              <a:solidFill>
                <a:schemeClr val="tx1"/>
              </a:solidFill>
            </a:endParaRPr>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tx1"/>
                </a:solidFill>
                <a:latin typeface="Trebuchet MS"/>
                <a:ea typeface="Trebuchet MS"/>
                <a:cs typeface="Trebuchet MS"/>
                <a:sym typeface="Trebuchet MS"/>
              </a:rPr>
              <a:t>The Title I Parents’ Rights Letter </a:t>
            </a:r>
            <a:endParaRPr sz="2800" dirty="0">
              <a:solidFill>
                <a:schemeClr val="tx1"/>
              </a:solidFill>
              <a:latin typeface="Century Gothic"/>
              <a:ea typeface="Century Gothic"/>
              <a:cs typeface="Century Gothic"/>
              <a:sym typeface="Century Gothic"/>
            </a:endParaRPr>
          </a:p>
          <a:p>
            <a:pPr marL="731520" marR="0" lvl="0" indent="-274319" algn="l" rtl="0">
              <a:spcBef>
                <a:spcPts val="720"/>
              </a:spcBef>
              <a:spcAft>
                <a:spcPts val="0"/>
              </a:spcAft>
              <a:buClr>
                <a:schemeClr val="dk2"/>
              </a:buClr>
              <a:buSzPts val="3600"/>
              <a:buFont typeface="Noto Sans Symbols"/>
              <a:buChar char="❑"/>
            </a:pPr>
            <a:r>
              <a:rPr lang="en-US" sz="2800" b="0" i="0" u="none" strike="noStrike" cap="none" dirty="0">
                <a:solidFill>
                  <a:schemeClr val="tx1"/>
                </a:solidFill>
                <a:latin typeface="Trebuchet MS"/>
                <a:ea typeface="Trebuchet MS"/>
                <a:cs typeface="Trebuchet MS"/>
                <a:sym typeface="Trebuchet MS"/>
              </a:rPr>
              <a:t>Home – School Compact</a:t>
            </a:r>
            <a:endParaRPr sz="2800" dirty="0">
              <a:solidFill>
                <a:schemeClr val="tx1"/>
              </a:solidFill>
              <a:latin typeface="Century Gothic"/>
              <a:ea typeface="Century Gothic"/>
              <a:cs typeface="Century Gothic"/>
              <a:sym typeface="Century Gothic"/>
            </a:endParaRPr>
          </a:p>
          <a:p>
            <a:pPr marL="301943" marR="0" lvl="1" indent="0" algn="l" rtl="0">
              <a:spcBef>
                <a:spcPts val="560"/>
              </a:spcBef>
              <a:spcAft>
                <a:spcPts val="0"/>
              </a:spcAft>
              <a:buNone/>
            </a:pPr>
            <a:endParaRPr sz="2800" b="0" i="0" u="none" strike="noStrike" cap="none" dirty="0">
              <a:solidFill>
                <a:schemeClr val="tx1"/>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lang="en-US" sz="2800" b="0" i="0" u="none" strike="noStrike" cap="none" dirty="0">
              <a:solidFill>
                <a:schemeClr val="tx1"/>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r>
              <a:rPr lang="en-US" sz="2800" b="0" i="0" u="none" strike="noStrike" cap="none" dirty="0">
                <a:solidFill>
                  <a:schemeClr val="tx1"/>
                </a:solidFill>
                <a:latin typeface="Trebuchet MS"/>
                <a:ea typeface="Trebuchet MS"/>
                <a:cs typeface="Trebuchet MS"/>
                <a:sym typeface="Trebuchet MS"/>
              </a:rPr>
              <a:t>Please scan the QR code to</a:t>
            </a:r>
          </a:p>
          <a:p>
            <a:pPr marL="457200" marR="0" lvl="0" indent="-254000" algn="l" rtl="0">
              <a:spcBef>
                <a:spcPts val="640"/>
              </a:spcBef>
              <a:spcAft>
                <a:spcPts val="0"/>
              </a:spcAft>
              <a:buClr>
                <a:srgbClr val="03042B"/>
              </a:buClr>
              <a:buSzPts val="3200"/>
              <a:buFont typeface="Noto Sans Symbols"/>
              <a:buNone/>
            </a:pPr>
            <a:r>
              <a:rPr lang="en-US" sz="2800" dirty="0">
                <a:solidFill>
                  <a:schemeClr val="tx1"/>
                </a:solidFill>
                <a:latin typeface="Trebuchet MS"/>
                <a:ea typeface="Trebuchet MS"/>
                <a:cs typeface="Trebuchet MS"/>
                <a:sym typeface="Trebuchet MS"/>
              </a:rPr>
              <a:t>answer a few questions </a:t>
            </a:r>
            <a:r>
              <a:rPr lang="en-US" sz="2800" dirty="0">
                <a:solidFill>
                  <a:schemeClr val="tx1"/>
                </a:solidFill>
                <a:latin typeface="Trebuchet MS"/>
                <a:ea typeface="Trebuchet MS"/>
                <a:cs typeface="Trebuchet MS"/>
                <a:sym typeface="Wingdings" panose="05000000000000000000" pitchFamily="2" charset="2"/>
              </a:rPr>
              <a:t> </a:t>
            </a:r>
            <a:endParaRPr sz="2800" b="0" i="0" u="none" strike="noStrike" cap="none" dirty="0">
              <a:solidFill>
                <a:schemeClr val="tx1"/>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id="{E1B72B4A-C225-46CA-AC1A-B5B9B808AA4E}"/>
              </a:ext>
            </a:extLst>
          </p:cNvPr>
          <p:cNvPicPr>
            <a:picLocks noChangeAspect="1"/>
          </p:cNvPicPr>
          <p:nvPr/>
        </p:nvPicPr>
        <p:blipFill>
          <a:blip r:embed="rId3"/>
          <a:stretch>
            <a:fillRect/>
          </a:stretch>
        </p:blipFill>
        <p:spPr>
          <a:xfrm>
            <a:off x="5352819" y="3228297"/>
            <a:ext cx="3284406" cy="32844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09600" y="349103"/>
            <a:ext cx="8458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0" name="Google Shape;160;p2"/>
          <p:cNvSpPr txBox="1"/>
          <p:nvPr/>
        </p:nvSpPr>
        <p:spPr>
          <a:xfrm>
            <a:off x="609600" y="1640975"/>
            <a:ext cx="77724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None/>
            </a:pPr>
            <a:endParaRPr sz="2400" dirty="0">
              <a:solidFill>
                <a:schemeClr val="lt1"/>
              </a:solidFill>
              <a:latin typeface="Trebuchet MS"/>
              <a:ea typeface="Trebuchet MS"/>
              <a:cs typeface="Trebuchet MS"/>
              <a:sym typeface="Trebuchet MS"/>
            </a:endParaRPr>
          </a:p>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Welcome and Introductions</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All About Title I</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Title I Budgets</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Standards and Testing</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Title I Beginning of School Packet</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Our Home-School Compact</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Our School’s Parent &amp; Family Engagement Plan</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Keys to Your Child’s Success</a:t>
            </a:r>
            <a:endParaRPr dirty="0">
              <a:solidFill>
                <a:schemeClr val="tx1"/>
              </a:solidFill>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Parent Input Evaluation</a:t>
            </a:r>
            <a:endParaRPr sz="2400" b="0" i="0" u="none" strike="noStrike" cap="none" dirty="0">
              <a:solidFill>
                <a:schemeClr val="tx1"/>
              </a:solidFil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7" name="Google Shape;167;p3"/>
          <p:cNvSpPr txBox="1"/>
          <p:nvPr/>
        </p:nvSpPr>
        <p:spPr>
          <a:xfrm>
            <a:off x="342900" y="1507068"/>
            <a:ext cx="8458200" cy="469053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65100" algn="l" rtl="0">
              <a:lnSpc>
                <a:spcPct val="80000"/>
              </a:lnSpc>
              <a:spcBef>
                <a:spcPts val="0"/>
              </a:spcBef>
              <a:spcAft>
                <a:spcPts val="0"/>
              </a:spcAft>
              <a:buClr>
                <a:srgbClr val="03042B"/>
              </a:buClr>
              <a:buSzPts val="2800"/>
              <a:buFont typeface="Trebuchet MS"/>
              <a:buNone/>
            </a:pPr>
            <a:endParaRPr sz="2800" b="0" i="0" u="none" strike="noStrike" cap="none" dirty="0">
              <a:solidFill>
                <a:srgbClr val="000000"/>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dirty="0">
                <a:solidFill>
                  <a:schemeClr val="tx1"/>
                </a:solidFill>
                <a:latin typeface="Arial"/>
                <a:ea typeface="Arial"/>
                <a:cs typeface="Arial"/>
                <a:sym typeface="Arial"/>
              </a:rPr>
              <a:t>Title I is the major component of the Elementary and Secondary Education Act (ESEA) and the largest </a:t>
            </a:r>
            <a:r>
              <a:rPr lang="en-US" sz="2400" dirty="0">
                <a:solidFill>
                  <a:schemeClr val="tx1"/>
                </a:solidFill>
              </a:rPr>
              <a:t>F</a:t>
            </a:r>
            <a:r>
              <a:rPr lang="en-US" sz="2400" b="0" i="0" u="none" strike="noStrike" cap="none" dirty="0">
                <a:solidFill>
                  <a:schemeClr val="tx1"/>
                </a:solidFill>
                <a:sym typeface="Arial"/>
              </a:rPr>
              <a:t>ederal assistance program for our nation’s schools.</a:t>
            </a:r>
            <a:endParaRPr dirty="0">
              <a:solidFill>
                <a:schemeClr val="tx1"/>
              </a:solidFill>
            </a:endParaRPr>
          </a:p>
          <a:p>
            <a:pPr marL="0" marR="0" lvl="0" indent="0" algn="l" rtl="0">
              <a:lnSpc>
                <a:spcPct val="80000"/>
              </a:lnSpc>
              <a:spcBef>
                <a:spcPts val="480"/>
              </a:spcBef>
              <a:spcAft>
                <a:spcPts val="0"/>
              </a:spcAft>
              <a:buNone/>
            </a:pPr>
            <a:endParaRPr sz="1800" b="0" i="0" u="none" strike="noStrike" cap="none" dirty="0">
              <a:solidFill>
                <a:schemeClr val="tx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dirty="0">
              <a:solidFill>
                <a:schemeClr val="tx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dirty="0">
                <a:solidFill>
                  <a:schemeClr val="tx1"/>
                </a:solidFill>
                <a:latin typeface="Arial"/>
                <a:ea typeface="Arial"/>
                <a:cs typeface="Arial"/>
                <a:sym typeface="Arial"/>
              </a:rPr>
              <a:t>The goal of Title I is a higher quality of education for </a:t>
            </a:r>
            <a:r>
              <a:rPr lang="en-US" sz="2400" b="0" i="0" u="sng" strike="noStrike" cap="none" dirty="0">
                <a:solidFill>
                  <a:schemeClr val="tx1"/>
                </a:solidFill>
                <a:latin typeface="Arial"/>
                <a:ea typeface="Arial"/>
                <a:cs typeface="Arial"/>
                <a:sym typeface="Arial"/>
              </a:rPr>
              <a:t>every</a:t>
            </a:r>
            <a:r>
              <a:rPr lang="en-US" sz="2400" b="0" i="0" u="none" strike="noStrike" cap="none" dirty="0">
                <a:solidFill>
                  <a:schemeClr val="tx1"/>
                </a:solidFill>
                <a:sym typeface="Arial"/>
              </a:rPr>
              <a:t> child.</a:t>
            </a:r>
            <a:endParaRPr dirty="0">
              <a:solidFill>
                <a:schemeClr val="tx1"/>
              </a:solidFill>
            </a:endParaRPr>
          </a:p>
          <a:p>
            <a:pPr marL="0" marR="0" lvl="0" indent="0" algn="l" rtl="0">
              <a:lnSpc>
                <a:spcPct val="80000"/>
              </a:lnSpc>
              <a:spcBef>
                <a:spcPts val="480"/>
              </a:spcBef>
              <a:spcAft>
                <a:spcPts val="0"/>
              </a:spcAft>
              <a:buNone/>
            </a:pPr>
            <a:endParaRPr sz="1800" b="0" i="0" u="none" strike="noStrike" cap="none" dirty="0">
              <a:solidFill>
                <a:schemeClr val="tx1"/>
              </a:solidFill>
              <a:latin typeface="Century Gothic"/>
              <a:ea typeface="Century Gothic"/>
              <a:cs typeface="Century Gothic"/>
              <a:sym typeface="Century Gothic"/>
            </a:endParaRPr>
          </a:p>
          <a:p>
            <a:pPr marL="347472" marR="0" lvl="0" indent="-283972" algn="l" rtl="0">
              <a:lnSpc>
                <a:spcPct val="80000"/>
              </a:lnSpc>
              <a:spcBef>
                <a:spcPts val="200"/>
              </a:spcBef>
              <a:spcAft>
                <a:spcPts val="0"/>
              </a:spcAft>
              <a:buClr>
                <a:srgbClr val="03042B"/>
              </a:buClr>
              <a:buSzPts val="1000"/>
              <a:buFont typeface="Trebuchet MS"/>
              <a:buNone/>
            </a:pPr>
            <a:endParaRPr sz="1000" b="0" i="0" u="none" strike="noStrike" cap="none" dirty="0">
              <a:solidFill>
                <a:schemeClr val="tx1"/>
              </a:solidFill>
              <a:latin typeface="Arial"/>
              <a:ea typeface="Arial"/>
              <a:cs typeface="Arial"/>
              <a:sym typeface="Arial"/>
            </a:endParaRPr>
          </a:p>
          <a:p>
            <a:pPr marL="347472" marR="0" lvl="0" indent="-347472" algn="l" rtl="0">
              <a:lnSpc>
                <a:spcPct val="80000"/>
              </a:lnSpc>
              <a:spcBef>
                <a:spcPts val="480"/>
              </a:spcBef>
              <a:spcAft>
                <a:spcPts val="0"/>
              </a:spcAft>
              <a:buClr>
                <a:srgbClr val="000000"/>
              </a:buClr>
              <a:buSzPts val="2400"/>
              <a:buFont typeface="Arial"/>
              <a:buChar char="•"/>
            </a:pPr>
            <a:r>
              <a:rPr lang="en-US" sz="2400" b="0" i="0" u="none" strike="noStrike" cap="none" dirty="0">
                <a:solidFill>
                  <a:schemeClr val="tx1"/>
                </a:solidFill>
                <a:latin typeface="Arial"/>
                <a:ea typeface="Arial"/>
                <a:cs typeface="Arial"/>
                <a:sym typeface="Arial"/>
              </a:rPr>
              <a:t>The program serves millions of children in elementary and secondary schools each year.  At HSCS, we will be providing additional services to over 150 students to begin the year.</a:t>
            </a:r>
            <a:endParaRPr sz="1000" b="0"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dirty="0">
                <a:solidFill>
                  <a:schemeClr val="dk1"/>
                </a:solidFill>
                <a:latin typeface="Calibri"/>
                <a:ea typeface="Calibri"/>
                <a:cs typeface="Calibri"/>
                <a:sym typeface="Calibri"/>
              </a:rPr>
              <a:t>How Title I Works?</a:t>
            </a:r>
            <a:endParaRPr dirty="0">
              <a:solidFill>
                <a:schemeClr val="dk1"/>
              </a:solidFill>
            </a:endParaRPr>
          </a:p>
        </p:txBody>
      </p:sp>
      <p:sp>
        <p:nvSpPr>
          <p:cNvPr id="174" name="Google Shape;174;p4"/>
          <p:cNvSpPr txBox="1"/>
          <p:nvPr/>
        </p:nvSpPr>
        <p:spPr>
          <a:xfrm>
            <a:off x="304800" y="1524000"/>
            <a:ext cx="8610600" cy="5029200"/>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tx1"/>
                </a:solidFill>
                <a:sym typeface="Arial"/>
              </a:rPr>
              <a:t>Title I funding flows from the U.S. Department of Education (as appropriated by Congress) to the Florida Department of Education (FLDOE).  </a:t>
            </a:r>
            <a:endParaRPr sz="1800" b="0" i="0" u="none" strike="noStrike" cap="none" dirty="0">
              <a:solidFill>
                <a:schemeClr val="tx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tx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tx1"/>
                </a:solidFill>
                <a:latin typeface="Arial"/>
                <a:ea typeface="Arial"/>
                <a:cs typeface="Arial"/>
                <a:sym typeface="Arial"/>
              </a:rPr>
              <a:t>The FDOE allocates funds to the District.</a:t>
            </a:r>
            <a:endParaRPr sz="2400" b="0" i="0" u="none" strike="noStrike" cap="none" dirty="0">
              <a:solidFill>
                <a:schemeClr val="tx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tx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tx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tx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tx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tx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tx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Our School implements a</a:t>
            </a:r>
            <a:r>
              <a:rPr lang="en-US" sz="2400" b="0" i="0" u="none" strike="noStrike" cap="none" dirty="0">
                <a:solidFill>
                  <a:schemeClr val="lt1"/>
                </a:solidFill>
                <a:latin typeface="Trebuchet MS"/>
                <a:ea typeface="Trebuchet MS"/>
                <a:cs typeface="Trebuchet MS"/>
                <a:sym typeface="Trebuchet MS"/>
              </a:rPr>
              <a:t> </a:t>
            </a:r>
            <a:r>
              <a:rPr lang="en-US" sz="2400" b="0" i="0" u="none" strike="noStrike" cap="none" dirty="0">
                <a:solidFill>
                  <a:schemeClr val="tx1"/>
                </a:solidFill>
                <a:latin typeface="Trebuchet MS"/>
                <a:ea typeface="Trebuchet MS"/>
                <a:cs typeface="Trebuchet MS"/>
                <a:sym typeface="Trebuchet MS"/>
              </a:rPr>
              <a:t>school wide program. </a:t>
            </a:r>
            <a:endParaRPr sz="1800" b="0" i="0" u="none" strike="noStrike" cap="none" dirty="0">
              <a:solidFill>
                <a:schemeClr val="tx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457200" y="152400"/>
            <a:ext cx="84201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alibri"/>
              <a:buNone/>
            </a:pPr>
            <a:r>
              <a:rPr lang="en-US" sz="3600" b="1" dirty="0">
                <a:solidFill>
                  <a:schemeClr val="dk1"/>
                </a:solidFill>
                <a:latin typeface="Calibri"/>
                <a:ea typeface="Calibri"/>
                <a:cs typeface="Calibri"/>
                <a:sym typeface="Calibri"/>
              </a:rPr>
              <a:t>Title I Funds Provide Supplemental </a:t>
            </a:r>
            <a:endParaRPr sz="3600" b="1" dirty="0">
              <a:solidFill>
                <a:schemeClr val="dk1"/>
              </a:solidFill>
              <a:latin typeface="Calibri"/>
              <a:ea typeface="Calibri"/>
              <a:cs typeface="Calibri"/>
              <a:sym typeface="Calibri"/>
            </a:endParaRPr>
          </a:p>
          <a:p>
            <a:pPr marL="0" lvl="0" indent="0" algn="l" rtl="0">
              <a:spcBef>
                <a:spcPts val="0"/>
              </a:spcBef>
              <a:spcAft>
                <a:spcPts val="0"/>
              </a:spcAft>
              <a:buClr>
                <a:schemeClr val="lt1"/>
              </a:buClr>
              <a:buSzPts val="3600"/>
              <a:buFont typeface="Calibri"/>
              <a:buNone/>
            </a:pPr>
            <a:r>
              <a:rPr lang="en-US" sz="3600" b="1" dirty="0">
                <a:solidFill>
                  <a:schemeClr val="dk1"/>
                </a:solidFill>
                <a:latin typeface="Calibri"/>
                <a:ea typeface="Calibri"/>
                <a:cs typeface="Calibri"/>
                <a:sym typeface="Calibri"/>
              </a:rPr>
              <a:t>Support</a:t>
            </a:r>
            <a:endParaRPr sz="3600" b="1" dirty="0">
              <a:solidFill>
                <a:schemeClr val="dk1"/>
              </a:solidFill>
              <a:latin typeface="Calibri"/>
              <a:ea typeface="Calibri"/>
              <a:cs typeface="Calibri"/>
              <a:sym typeface="Calibri"/>
            </a:endParaRPr>
          </a:p>
        </p:txBody>
      </p:sp>
      <p:sp>
        <p:nvSpPr>
          <p:cNvPr id="181" name="Google Shape;181;p5"/>
          <p:cNvSpPr txBox="1"/>
          <p:nvPr/>
        </p:nvSpPr>
        <p:spPr>
          <a:xfrm>
            <a:off x="457200" y="1177695"/>
            <a:ext cx="8420100" cy="5649092"/>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0"/>
              </a:spcBef>
              <a:spcAft>
                <a:spcPts val="0"/>
              </a:spcAft>
              <a:buClr>
                <a:schemeClr val="dk2"/>
              </a:buClr>
              <a:buSzPts val="1800"/>
              <a:buFont typeface="Calibri"/>
              <a:buNone/>
            </a:pPr>
            <a:r>
              <a:rPr lang="en-US" sz="1800" b="0" i="0" u="none" strike="noStrike" cap="none" dirty="0">
                <a:solidFill>
                  <a:schemeClr val="lt1"/>
                </a:solidFill>
                <a:latin typeface="Trebuchet MS"/>
                <a:ea typeface="Trebuchet MS"/>
                <a:cs typeface="Trebuchet MS"/>
                <a:sym typeface="Trebuchet MS"/>
              </a:rPr>
              <a:t> </a:t>
            </a:r>
            <a:r>
              <a:rPr lang="en-US" sz="1800" b="0" i="0" u="none" strike="noStrike" cap="none" dirty="0">
                <a:solidFill>
                  <a:schemeClr val="tx1"/>
                </a:solidFill>
                <a:latin typeface="Trebuchet MS"/>
                <a:ea typeface="Trebuchet MS"/>
                <a:cs typeface="Trebuchet MS"/>
                <a:sym typeface="Trebuchet MS"/>
              </a:rPr>
              <a:t>Our School’s Title I funds provide the following supplemental support:</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Additional Personnel to support our students and teachers</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Additional classroom materials and equipment</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Supplemental web-based programs</a:t>
            </a:r>
            <a:endParaRPr sz="1800" b="0" i="0" u="none" strike="noStrike" cap="none" dirty="0">
              <a:solidFill>
                <a:schemeClr val="tx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Supplemental curriculum</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Small group intervention</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After school tutoring</a:t>
            </a:r>
            <a:endParaRPr sz="1800" b="0" i="0" u="none" strike="noStrike" cap="none" dirty="0">
              <a:solidFill>
                <a:schemeClr val="tx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Additional Professional Development</a:t>
            </a:r>
            <a:endParaRPr sz="1800" b="0" i="0" u="none" strike="noStrike" cap="none" dirty="0">
              <a:solidFill>
                <a:schemeClr val="tx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dirty="0">
              <a:solidFill>
                <a:schemeClr val="tx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tx1"/>
                </a:solidFill>
                <a:latin typeface="Trebuchet MS"/>
                <a:ea typeface="Trebuchet MS"/>
                <a:cs typeface="Trebuchet MS"/>
                <a:sym typeface="Trebuchet MS"/>
              </a:rPr>
              <a:t> Title I funds also provide for Parent-Family Engagement activities and trainings   </a:t>
            </a:r>
            <a:endParaRPr dirty="0">
              <a:solidFill>
                <a:schemeClr val="tx1"/>
              </a:solidFill>
            </a:endParaRPr>
          </a:p>
          <a:p>
            <a:pPr marL="0" marR="0" lvl="0" indent="0" algn="l" rtl="0">
              <a:spcBef>
                <a:spcPts val="360"/>
              </a:spcBef>
              <a:spcAft>
                <a:spcPts val="0"/>
              </a:spcAft>
              <a:buClr>
                <a:schemeClr val="dk2"/>
              </a:buClr>
              <a:buSzPts val="1800"/>
              <a:buFont typeface="Calibri"/>
              <a:buNone/>
            </a:pPr>
            <a:r>
              <a:rPr lang="en-US" sz="1800" b="0" i="0" u="none" strike="noStrike" cap="none" dirty="0">
                <a:solidFill>
                  <a:schemeClr val="tx1"/>
                </a:solidFill>
                <a:latin typeface="Trebuchet MS"/>
                <a:ea typeface="Trebuchet MS"/>
                <a:cs typeface="Trebuchet MS"/>
                <a:sym typeface="Trebuchet MS"/>
              </a:rPr>
              <a:t> throughout the year as well as:</a:t>
            </a:r>
            <a:endParaRPr sz="1800" b="0" i="0" u="none" strike="noStrike" cap="none" dirty="0">
              <a:solidFill>
                <a:schemeClr val="tx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Resources in our Parent &amp; Family Resource Area</a:t>
            </a:r>
            <a:endParaRPr sz="1800" b="0" i="0" u="none" strike="noStrike" cap="none" dirty="0">
              <a:solidFill>
                <a:schemeClr val="tx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dirty="0">
                <a:solidFill>
                  <a:schemeClr val="tx1"/>
                </a:solidFill>
                <a:latin typeface="Trebuchet MS"/>
                <a:ea typeface="Trebuchet MS"/>
                <a:cs typeface="Trebuchet MS"/>
                <a:sym typeface="Trebuchet MS"/>
              </a:rPr>
              <a:t>Student Planners and/or Home-School Communication Folders</a:t>
            </a:r>
          </a:p>
          <a:p>
            <a:pPr marL="914400" marR="0" lvl="1" indent="-457200" algn="l" rtl="0">
              <a:spcBef>
                <a:spcPts val="360"/>
              </a:spcBef>
              <a:spcAft>
                <a:spcPts val="0"/>
              </a:spcAft>
              <a:buClr>
                <a:schemeClr val="dk2"/>
              </a:buClr>
              <a:buSzPts val="1800"/>
              <a:buFont typeface="Arial"/>
              <a:buChar char="•"/>
            </a:pPr>
            <a:r>
              <a:rPr lang="en-US" sz="1800" dirty="0">
                <a:solidFill>
                  <a:schemeClr val="tx1"/>
                </a:solidFill>
                <a:latin typeface="Trebuchet MS"/>
                <a:ea typeface="Trebuchet MS"/>
                <a:cs typeface="Trebuchet MS"/>
                <a:sym typeface="Trebuchet MS"/>
              </a:rPr>
              <a:t>Kindergarten Expectations Night</a:t>
            </a:r>
          </a:p>
          <a:p>
            <a:pPr marL="914400" marR="0" lvl="1" indent="-457200" algn="l" rtl="0">
              <a:spcBef>
                <a:spcPts val="360"/>
              </a:spcBef>
              <a:spcAft>
                <a:spcPts val="0"/>
              </a:spcAft>
              <a:buClr>
                <a:schemeClr val="dk2"/>
              </a:buClr>
              <a:buSzPts val="1800"/>
              <a:buFont typeface="Arial"/>
              <a:buChar char="•"/>
            </a:pPr>
            <a:r>
              <a:rPr lang="en-US" sz="1800" dirty="0">
                <a:solidFill>
                  <a:schemeClr val="tx1"/>
                </a:solidFill>
                <a:latin typeface="Trebuchet MS"/>
                <a:ea typeface="Trebuchet MS"/>
                <a:cs typeface="Trebuchet MS"/>
                <a:sym typeface="Trebuchet MS"/>
              </a:rPr>
              <a:t>K-2 Literacy Night</a:t>
            </a:r>
          </a:p>
          <a:p>
            <a:pPr marL="914400" marR="0" lvl="1" indent="-457200" algn="l" rtl="0">
              <a:spcBef>
                <a:spcPts val="360"/>
              </a:spcBef>
              <a:spcAft>
                <a:spcPts val="0"/>
              </a:spcAft>
              <a:buClr>
                <a:schemeClr val="dk2"/>
              </a:buClr>
              <a:buSzPts val="1800"/>
              <a:buFont typeface="Arial"/>
              <a:buChar char="•"/>
            </a:pPr>
            <a:r>
              <a:rPr lang="en-US" sz="1800" dirty="0">
                <a:solidFill>
                  <a:schemeClr val="tx1"/>
                </a:solidFill>
                <a:latin typeface="Trebuchet MS"/>
                <a:ea typeface="Trebuchet MS"/>
                <a:cs typeface="Trebuchet MS"/>
                <a:sym typeface="Trebuchet MS"/>
              </a:rPr>
              <a:t>Summer Slide workshop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304799" y="533400"/>
            <a:ext cx="8829675"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88" name="Google Shape;188;p6"/>
          <p:cNvSpPr txBox="1"/>
          <p:nvPr/>
        </p:nvSpPr>
        <p:spPr>
          <a:xfrm>
            <a:off x="304800" y="1524000"/>
            <a:ext cx="8686800" cy="4953000"/>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The school’s leadership team makes personnel and instructional decisions based on the specific needs of its student population.</a:t>
            </a:r>
            <a:endParaRPr sz="24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tx1"/>
                </a:solidFill>
                <a:latin typeface="Trebuchet MS"/>
                <a:ea typeface="Trebuchet MS"/>
                <a:cs typeface="Trebuchet MS"/>
                <a:sym typeface="Trebuchet MS"/>
              </a:rPr>
              <a:t>Parent input into the decision making process is encouraged through various means including:</a:t>
            </a:r>
            <a:endParaRPr sz="2400" b="0" i="0" u="none" strike="noStrike" cap="none" dirty="0">
              <a:solidFill>
                <a:schemeClr val="tx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tx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dirty="0">
              <a:solidFill>
                <a:schemeClr val="tx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tx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dirty="0">
              <a:solidFill>
                <a:schemeClr val="tx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tx1"/>
                </a:solidFill>
                <a:latin typeface="Trebuchet MS"/>
                <a:ea typeface="Trebuchet MS"/>
                <a:cs typeface="Trebuchet MS"/>
                <a:sym typeface="Trebuchet MS"/>
              </a:rPr>
              <a:t>Input Evaluations of Parent-Family Engagement activities and trainings</a:t>
            </a:r>
            <a:endParaRPr sz="2000" b="0" i="0" u="none" strike="noStrike" cap="none" dirty="0">
              <a:solidFill>
                <a:schemeClr val="tx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3810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4" name="Google Shape;194;p7"/>
          <p:cNvSpPr txBox="1"/>
          <p:nvPr/>
        </p:nvSpPr>
        <p:spPr>
          <a:xfrm>
            <a:off x="262467" y="1676400"/>
            <a:ext cx="8382000" cy="4343400"/>
          </a:xfrm>
          <a:prstGeom prst="rect">
            <a:avLst/>
          </a:prstGeom>
          <a:noFill/>
          <a:ln w="9525" cap="flat" cmpd="sng">
            <a:no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400" b="0" i="0" u="none" strike="noStrike" cap="none" dirty="0">
                <a:solidFill>
                  <a:schemeClr val="tx1"/>
                </a:solidFill>
                <a:latin typeface="Trebuchet MS"/>
                <a:ea typeface="Trebuchet MS"/>
                <a:cs typeface="Trebuchet MS"/>
                <a:sym typeface="Trebuchet MS"/>
              </a:rPr>
              <a:t>The Title I Budgets, including Part A Basic and Parent &amp; Family Engagement must be discussed with parents and documented by minutes from this Title I Annual Parent Meeting.</a:t>
            </a:r>
            <a:endParaRPr sz="1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rgbClr val="03042B"/>
              </a:buClr>
              <a:buSzPts val="2400"/>
              <a:buFont typeface="Noto Sans Symbols"/>
              <a:buNone/>
            </a:pPr>
            <a:endParaRPr sz="2400" b="0" i="0" u="none" strike="noStrike" cap="none" dirty="0">
              <a:solidFill>
                <a:schemeClr val="tx1"/>
              </a:solidFill>
              <a:latin typeface="Trebuchet MS"/>
              <a:ea typeface="Trebuchet MS"/>
              <a:cs typeface="Trebuchet MS"/>
              <a:sym typeface="Trebuchet MS"/>
            </a:endParaRPr>
          </a:p>
          <a:p>
            <a:pPr marL="342900" marR="0" lvl="0" indent="-342900" algn="l" rtl="0">
              <a:spcBef>
                <a:spcPts val="480"/>
              </a:spcBef>
              <a:spcAft>
                <a:spcPts val="0"/>
              </a:spcAft>
              <a:buClr>
                <a:schemeClr val="dk1"/>
              </a:buClr>
              <a:buSzPts val="2400"/>
              <a:buFont typeface="Noto Sans Symbols"/>
              <a:buNone/>
            </a:pPr>
            <a:r>
              <a:rPr lang="en-US" sz="2400" b="0" i="0" u="none" strike="noStrike" cap="none" dirty="0">
                <a:solidFill>
                  <a:schemeClr val="tx1"/>
                </a:solidFill>
                <a:latin typeface="Trebuchet MS"/>
                <a:ea typeface="Trebuchet MS"/>
                <a:cs typeface="Trebuchet MS"/>
                <a:sym typeface="Trebuchet MS"/>
              </a:rPr>
              <a:t>A copy of the school’s Title I Budgets (Part A Basic/PFE) must be in the Parent &amp; Family Resource Area Notebook located in lobby of the Guidance Office.</a:t>
            </a: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0" name="Google Shape;200;p8"/>
          <p:cNvSpPr txBox="1"/>
          <p:nvPr/>
        </p:nvSpPr>
        <p:spPr>
          <a:xfrm>
            <a:off x="381000" y="1473200"/>
            <a:ext cx="8382000" cy="49276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1800" b="0" i="0" u="none" strike="noStrike" cap="none" dirty="0">
                <a:solidFill>
                  <a:schemeClr val="tx1"/>
                </a:solidFill>
                <a:latin typeface="Trebuchet MS"/>
                <a:ea typeface="Trebuchet MS"/>
                <a:cs typeface="Trebuchet MS"/>
                <a:sym typeface="Trebuchet MS"/>
              </a:rPr>
              <a:t>Florida’s academic content standards establish high expectations for all students.</a:t>
            </a:r>
            <a:endParaRPr sz="1800" b="0" i="0" u="none" strike="noStrike" cap="none" dirty="0">
              <a:solidFill>
                <a:schemeClr val="tx1"/>
              </a:solidFill>
              <a:latin typeface="Century Gothic"/>
              <a:ea typeface="Century Gothic"/>
              <a:cs typeface="Century Gothic"/>
              <a:sym typeface="Century Gothic"/>
            </a:endParaRPr>
          </a:p>
          <a:p>
            <a:pPr marL="0" marR="0" lvl="0" indent="0" algn="l" rtl="0">
              <a:spcBef>
                <a:spcPts val="480"/>
              </a:spcBef>
              <a:spcAft>
                <a:spcPts val="0"/>
              </a:spcAft>
              <a:buClr>
                <a:schemeClr val="dk2"/>
              </a:buClr>
              <a:buSzPts val="2400"/>
              <a:buFont typeface="Trebuchet MS"/>
              <a:buNone/>
            </a:pPr>
            <a:endParaRPr sz="800" b="0" i="0" u="none" strike="noStrike" cap="none" dirty="0">
              <a:solidFill>
                <a:schemeClr val="tx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b="0" i="0" u="none" strike="noStrike" cap="none" dirty="0">
                <a:solidFill>
                  <a:schemeClr val="tx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1800" b="0" i="0" u="none" strike="noStrike" cap="none" dirty="0">
              <a:solidFill>
                <a:schemeClr val="tx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endParaRPr sz="800" dirty="0">
              <a:solidFill>
                <a:schemeClr val="tx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dirty="0">
                <a:solidFill>
                  <a:schemeClr val="tx1"/>
                </a:solidFill>
                <a:latin typeface="Trebuchet MS"/>
                <a:ea typeface="Trebuchet MS"/>
                <a:cs typeface="Trebuchet MS"/>
                <a:sym typeface="Trebuchet MS"/>
              </a:rPr>
              <a:t>Grades K-5 are currently implementing the B.E.S.T. Standards.  </a:t>
            </a:r>
            <a:endParaRPr sz="1800" dirty="0">
              <a:solidFill>
                <a:schemeClr val="tx1"/>
              </a:solidFill>
              <a:latin typeface="Trebuchet MS"/>
              <a:ea typeface="Trebuchet MS"/>
              <a:cs typeface="Trebuchet MS"/>
              <a:sym typeface="Trebuchet MS"/>
            </a:endParaRPr>
          </a:p>
          <a:p>
            <a:pPr marL="0" marR="0" lvl="0" indent="0" algn="l" rtl="0">
              <a:spcBef>
                <a:spcPts val="140"/>
              </a:spcBef>
              <a:spcAft>
                <a:spcPts val="0"/>
              </a:spcAft>
              <a:buClr>
                <a:schemeClr val="dk2"/>
              </a:buClr>
              <a:buSzPts val="700"/>
              <a:buFont typeface="Trebuchet MS"/>
              <a:buNone/>
            </a:pPr>
            <a:endParaRPr sz="800" b="0" i="0" u="none" strike="noStrike" cap="none" dirty="0">
              <a:solidFill>
                <a:schemeClr val="tx1"/>
              </a:solidFill>
              <a:latin typeface="Trebuchet MS"/>
              <a:ea typeface="Trebuchet MS"/>
              <a:cs typeface="Trebuchet MS"/>
              <a:sym typeface="Trebuchet MS"/>
            </a:endParaRPr>
          </a:p>
          <a:p>
            <a:pPr marL="0" marR="0" lvl="0" indent="0" algn="l" rtl="0">
              <a:spcBef>
                <a:spcPts val="480"/>
              </a:spcBef>
              <a:spcAft>
                <a:spcPts val="0"/>
              </a:spcAft>
              <a:buClr>
                <a:schemeClr val="dk2"/>
              </a:buClr>
              <a:buSzPts val="2400"/>
              <a:buFont typeface="Trebuchet MS"/>
              <a:buNone/>
            </a:pPr>
            <a:r>
              <a:rPr lang="en-US" sz="1800" b="0" i="0" u="none" strike="noStrike" cap="none" dirty="0">
                <a:solidFill>
                  <a:schemeClr val="tx1"/>
                </a:solidFill>
                <a:latin typeface="Trebuchet MS"/>
                <a:ea typeface="Trebuchet MS"/>
                <a:cs typeface="Trebuchet MS"/>
                <a:sym typeface="Trebuchet MS"/>
              </a:rPr>
              <a:t>Information located at: </a:t>
            </a:r>
            <a:r>
              <a:rPr lang="en-US" sz="1800" b="0" i="0" u="sng" strike="noStrike" cap="none" dirty="0">
                <a:solidFill>
                  <a:schemeClr val="tx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www.fldoe.org/bii/curriculum/sss/</a:t>
            </a:r>
            <a:r>
              <a:rPr lang="en-US" sz="1800" b="0" i="0" u="none" strike="noStrike" cap="none" dirty="0">
                <a:solidFill>
                  <a:schemeClr val="tx1"/>
                </a:solidFill>
                <a:latin typeface="Trebuchet MS"/>
                <a:ea typeface="Trebuchet MS"/>
                <a:cs typeface="Trebuchet MS"/>
                <a:sym typeface="Trebuchet MS"/>
              </a:rPr>
              <a:t> </a:t>
            </a:r>
            <a:endParaRPr sz="1800" b="0" i="0" u="none" strike="noStrike" cap="none" dirty="0">
              <a:solidFill>
                <a:schemeClr val="tx1"/>
              </a:solidFill>
              <a:latin typeface="Century Gothic"/>
              <a:ea typeface="Century Gothic"/>
              <a:cs typeface="Century Gothic"/>
              <a:sym typeface="Century Gothic"/>
            </a:endParaRPr>
          </a:p>
        </p:txBody>
      </p:sp>
      <p:pic>
        <p:nvPicPr>
          <p:cNvPr id="201" name="Google Shape;201;p8"/>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7" name="Google Shape;207;p9"/>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dirty="0">
                <a:solidFill>
                  <a:schemeClr val="tx1"/>
                </a:solidFill>
                <a:latin typeface="Trebuchet MS"/>
                <a:ea typeface="Trebuchet MS"/>
                <a:cs typeface="Trebuchet MS"/>
                <a:sym typeface="Trebuchet MS"/>
              </a:rPr>
              <a:t>The B.E.S.T. Standards form the framework for student knowledge in:</a:t>
            </a:r>
            <a:endParaRPr sz="32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dirty="0">
                <a:solidFill>
                  <a:schemeClr val="tx1"/>
                </a:solidFill>
                <a:latin typeface="Trebuchet MS"/>
                <a:ea typeface="Trebuchet MS"/>
                <a:cs typeface="Trebuchet MS"/>
                <a:sym typeface="Trebuchet MS"/>
              </a:rPr>
              <a:t>English Language Arts (ELA)</a:t>
            </a:r>
            <a:endParaRPr sz="2800" b="0" i="0" u="none" strike="noStrike" cap="none" dirty="0">
              <a:solidFill>
                <a:schemeClr val="tx1"/>
              </a:solidFill>
              <a:latin typeface="Century Gothic"/>
              <a:ea typeface="Century Gothic"/>
              <a:cs typeface="Century Gothic"/>
              <a:sym typeface="Century Gothic"/>
            </a:endParaRPr>
          </a:p>
          <a:p>
            <a:pPr marL="644843" marR="0" lvl="1" indent="-342900" algn="l" rtl="0">
              <a:spcBef>
                <a:spcPts val="480"/>
              </a:spcBef>
              <a:spcAft>
                <a:spcPts val="0"/>
              </a:spcAft>
              <a:buClr>
                <a:schemeClr val="dk2"/>
              </a:buClr>
              <a:buSzPts val="2400"/>
              <a:buFont typeface="Noto Sans Symbols"/>
              <a:buChar char="❖"/>
            </a:pPr>
            <a:r>
              <a:rPr lang="en-US" sz="2800" b="0" i="0" u="none" strike="noStrike" cap="none" dirty="0">
                <a:solidFill>
                  <a:schemeClr val="tx1"/>
                </a:solidFill>
                <a:latin typeface="Trebuchet MS"/>
                <a:ea typeface="Trebuchet MS"/>
                <a:cs typeface="Trebuchet MS"/>
                <a:sym typeface="Trebuchet MS"/>
              </a:rPr>
              <a:t>Reading/Writing/Speaking &amp; Listening/Language</a:t>
            </a:r>
            <a:endParaRPr sz="2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dirty="0">
                <a:solidFill>
                  <a:schemeClr val="tx1"/>
                </a:solidFill>
                <a:latin typeface="Trebuchet MS"/>
                <a:ea typeface="Trebuchet MS"/>
                <a:cs typeface="Trebuchet MS"/>
                <a:sym typeface="Trebuchet MS"/>
              </a:rPr>
              <a:t>Mathematics</a:t>
            </a:r>
            <a:endParaRPr sz="2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dirty="0">
                <a:solidFill>
                  <a:schemeClr val="tx1"/>
                </a:solidFill>
                <a:latin typeface="Trebuchet MS"/>
                <a:ea typeface="Trebuchet MS"/>
                <a:cs typeface="Trebuchet MS"/>
                <a:sym typeface="Trebuchet MS"/>
              </a:rPr>
              <a:t>Literacy in Social Studies</a:t>
            </a:r>
            <a:endParaRPr sz="2800" b="0" i="0" u="none" strike="noStrike" cap="none" dirty="0">
              <a:solidFill>
                <a:schemeClr val="tx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800" b="0" i="0" u="none" strike="noStrike" cap="none" dirty="0">
                <a:solidFill>
                  <a:schemeClr val="tx1"/>
                </a:solidFill>
                <a:latin typeface="Trebuchet MS"/>
                <a:ea typeface="Trebuchet MS"/>
                <a:cs typeface="Trebuchet MS"/>
                <a:sym typeface="Trebuchet MS"/>
              </a:rPr>
              <a:t>Science</a:t>
            </a:r>
            <a:endParaRPr dirty="0">
              <a:solidFill>
                <a:schemeClr val="tx1"/>
              </a:solidFill>
            </a:endParaRPr>
          </a:p>
          <a:p>
            <a:pPr marL="342900" marR="0" lvl="0" indent="-190500" algn="l" rtl="0">
              <a:spcBef>
                <a:spcPts val="480"/>
              </a:spcBef>
              <a:spcAft>
                <a:spcPts val="0"/>
              </a:spcAft>
              <a:buClr>
                <a:schemeClr val="dk2"/>
              </a:buClr>
              <a:buSzPts val="2400"/>
              <a:buFont typeface="Arial"/>
              <a:buNone/>
            </a:pPr>
            <a:endParaRPr sz="2800" b="0" i="0" u="none" strike="noStrike" cap="none" dirty="0">
              <a:solidFill>
                <a:schemeClr val="lt1"/>
              </a:solidFill>
              <a:latin typeface="Trebuchet MS"/>
              <a:ea typeface="Trebuchet MS"/>
              <a:cs typeface="Trebuchet MS"/>
              <a:sym typeface="Trebuchet MS"/>
            </a:endParaRPr>
          </a:p>
          <a:p>
            <a:pPr marL="0" marR="0" lvl="0" indent="0" algn="l" rtl="0">
              <a:spcBef>
                <a:spcPts val="480"/>
              </a:spcBef>
              <a:spcAft>
                <a:spcPts val="0"/>
              </a:spcAft>
              <a:buNone/>
            </a:pPr>
            <a:r>
              <a:rPr lang="en-US" sz="1800" b="0" i="0" u="sng" strike="noStrike" cap="none" dirty="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dirty="0">
              <a:solidFill>
                <a:schemeClr val="dk1"/>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pic>
        <p:nvPicPr>
          <p:cNvPr id="208" name="Google Shape;208;p9" descr="MCj04123980000[1]"/>
          <p:cNvPicPr preferRelativeResize="0"/>
          <p:nvPr/>
        </p:nvPicPr>
        <p:blipFill rotWithShape="1">
          <a:blip r:embed="rId4">
            <a:alphaModFix/>
          </a:blip>
          <a:srcRect/>
          <a:stretch/>
        </p:blipFill>
        <p:spPr>
          <a:xfrm>
            <a:off x="6417734" y="4648200"/>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9E538EC-45D3-47FF-A915-8588B298F465}">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227</TotalTime>
  <Words>2955</Words>
  <Application>Microsoft Office PowerPoint</Application>
  <PresentationFormat>On-screen Show (4:3)</PresentationFormat>
  <Paragraphs>316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Comic Sans MS</vt:lpstr>
      <vt:lpstr>Calibri</vt:lpstr>
      <vt:lpstr>Century Gothic</vt:lpstr>
      <vt:lpstr>Wingdings</vt:lpstr>
      <vt:lpstr>Arial</vt:lpstr>
      <vt:lpstr>Trebuchet MS</vt:lpstr>
      <vt:lpstr>Noto Sans Symbols</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vt:lpstr>
      <vt:lpstr>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Sherry Sakai</cp:lastModifiedBy>
  <cp:revision>15</cp:revision>
  <cp:lastPrinted>2022-09-02T17:37:16Z</cp:lastPrinted>
  <dcterms:created xsi:type="dcterms:W3CDTF">2016-08-28T16:35:15Z</dcterms:created>
  <dcterms:modified xsi:type="dcterms:W3CDTF">2022-09-26T00:56:44Z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TC010875731033</vt:lpwstr>
  </property>
  <property fmtid="{D5CDD505-2E9C-101B-9397-08002B2CF9AE}" pid="3" name="ContentTypeId">
    <vt:lpwstr>0x010100F971030A36652744A0D1EE81C0558302</vt:lpwstr>
  </property>
</Properties>
</file>